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26"/>
  </p:notesMasterIdLst>
  <p:sldIdLst>
    <p:sldId id="336" r:id="rId3"/>
    <p:sldId id="347" r:id="rId4"/>
    <p:sldId id="287" r:id="rId5"/>
    <p:sldId id="348" r:id="rId6"/>
    <p:sldId id="299" r:id="rId7"/>
    <p:sldId id="363" r:id="rId8"/>
    <p:sldId id="265" r:id="rId9"/>
    <p:sldId id="268" r:id="rId10"/>
    <p:sldId id="289" r:id="rId11"/>
    <p:sldId id="362" r:id="rId12"/>
    <p:sldId id="339" r:id="rId13"/>
    <p:sldId id="324" r:id="rId14"/>
    <p:sldId id="326" r:id="rId15"/>
    <p:sldId id="327" r:id="rId16"/>
    <p:sldId id="293" r:id="rId17"/>
    <p:sldId id="276" r:id="rId18"/>
    <p:sldId id="277" r:id="rId19"/>
    <p:sldId id="355" r:id="rId20"/>
    <p:sldId id="357" r:id="rId21"/>
    <p:sldId id="358" r:id="rId22"/>
    <p:sldId id="365" r:id="rId23"/>
    <p:sldId id="296" r:id="rId24"/>
    <p:sldId id="297" r:id="rId25"/>
  </p:sldIdLst>
  <p:sldSz cx="9144000" cy="6858000" type="screen4x3"/>
  <p:notesSz cx="6807200" cy="99393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559D7"/>
    <a:srgbClr val="0094C8"/>
    <a:srgbClr val="C80000"/>
    <a:srgbClr val="007BA5"/>
    <a:srgbClr val="87CA3E"/>
    <a:srgbClr val="43AEFF"/>
    <a:srgbClr val="AFEAFF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75" d="100"/>
          <a:sy n="7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3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F83CA-5817-4AC4-87CE-C837FFD7A9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187099E-91D5-4037-BE6C-5A1F94869250}" type="pres">
      <dgm:prSet presAssocID="{C71F83CA-5817-4AC4-87CE-C837FFD7A9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425F579A-2427-40B9-9DDB-1CDEA5B167EC}" type="pres">
      <dgm:prSet presAssocID="{C71F83CA-5817-4AC4-87CE-C837FFD7A91D}" presName="Name1" presStyleCnt="0"/>
      <dgm:spPr/>
    </dgm:pt>
    <dgm:pt modelId="{E290ED3C-ECFA-473C-AF35-A3416215E17C}" type="pres">
      <dgm:prSet presAssocID="{C71F83CA-5817-4AC4-87CE-C837FFD7A91D}" presName="cycle" presStyleCnt="0"/>
      <dgm:spPr/>
    </dgm:pt>
    <dgm:pt modelId="{6BA7EA3B-39E8-4FA3-A3FF-FC8564B5B90D}" type="pres">
      <dgm:prSet presAssocID="{C71F83CA-5817-4AC4-87CE-C837FFD7A91D}" presName="srcNode" presStyleLbl="node1" presStyleIdx="0" presStyleCnt="0"/>
      <dgm:spPr/>
    </dgm:pt>
    <dgm:pt modelId="{D0A323EE-8C64-48B7-9402-D7764E0029DC}" type="pres">
      <dgm:prSet presAssocID="{C71F83CA-5817-4AC4-87CE-C837FFD7A91D}" presName="conn" presStyleLbl="parChTrans1D2" presStyleIdx="0" presStyleCnt="1"/>
      <dgm:spPr/>
      <dgm:t>
        <a:bodyPr/>
        <a:lstStyle/>
        <a:p>
          <a:endParaRPr lang="en-AU"/>
        </a:p>
      </dgm:t>
    </dgm:pt>
    <dgm:pt modelId="{E5980B9C-4E75-4A50-8C23-EE0842457772}" type="pres">
      <dgm:prSet presAssocID="{C71F83CA-5817-4AC4-87CE-C837FFD7A91D}" presName="extraNode" presStyleLbl="node1" presStyleIdx="0" presStyleCnt="0"/>
      <dgm:spPr/>
    </dgm:pt>
    <dgm:pt modelId="{D7C9BBC5-BB8F-4DE6-9A02-7BEA9EDCFA81}" type="pres">
      <dgm:prSet presAssocID="{C71F83CA-5817-4AC4-87CE-C837FFD7A91D}" presName="dstNode" presStyleLbl="node1" presStyleIdx="0" presStyleCnt="0"/>
      <dgm:spPr/>
    </dgm:pt>
  </dgm:ptLst>
  <dgm:cxnLst>
    <dgm:cxn modelId="{57533763-E03C-4302-A19D-3C9E501D5BE5}" type="presOf" srcId="{C71F83CA-5817-4AC4-87CE-C837FFD7A91D}" destId="{0187099E-91D5-4037-BE6C-5A1F94869250}" srcOrd="0" destOrd="0" presId="urn:microsoft.com/office/officeart/2008/layout/VerticalCurvedList"/>
    <dgm:cxn modelId="{D0F80927-65C7-4BD4-8132-9EF0CD99B6E6}" type="presParOf" srcId="{0187099E-91D5-4037-BE6C-5A1F94869250}" destId="{425F579A-2427-40B9-9DDB-1CDEA5B167EC}" srcOrd="0" destOrd="0" presId="urn:microsoft.com/office/officeart/2008/layout/VerticalCurvedList"/>
    <dgm:cxn modelId="{6016EA71-320F-4CF3-A135-0D134DA66CC4}" type="presParOf" srcId="{425F579A-2427-40B9-9DDB-1CDEA5B167EC}" destId="{E290ED3C-ECFA-473C-AF35-A3416215E17C}" srcOrd="0" destOrd="0" presId="urn:microsoft.com/office/officeart/2008/layout/VerticalCurvedList"/>
    <dgm:cxn modelId="{77BFD480-072F-4301-BD3F-7FC6F2D52714}" type="presParOf" srcId="{E290ED3C-ECFA-473C-AF35-A3416215E17C}" destId="{6BA7EA3B-39E8-4FA3-A3FF-FC8564B5B90D}" srcOrd="0" destOrd="0" presId="urn:microsoft.com/office/officeart/2008/layout/VerticalCurvedList"/>
    <dgm:cxn modelId="{AF1BDC1C-4DC0-4DB3-A77B-530F53211D16}" type="presParOf" srcId="{E290ED3C-ECFA-473C-AF35-A3416215E17C}" destId="{D0A323EE-8C64-48B7-9402-D7764E0029DC}" srcOrd="1" destOrd="0" presId="urn:microsoft.com/office/officeart/2008/layout/VerticalCurvedList"/>
    <dgm:cxn modelId="{E0994547-C712-436F-A477-02AB0EDB51DE}" type="presParOf" srcId="{E290ED3C-ECFA-473C-AF35-A3416215E17C}" destId="{E5980B9C-4E75-4A50-8C23-EE0842457772}" srcOrd="2" destOrd="0" presId="urn:microsoft.com/office/officeart/2008/layout/VerticalCurvedList"/>
    <dgm:cxn modelId="{8270549B-D584-443D-9466-11444AB484C5}" type="presParOf" srcId="{E290ED3C-ECFA-473C-AF35-A3416215E17C}" destId="{D7C9BBC5-BB8F-4DE6-9A02-7BEA9EDCFA81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E43F-FF3D-4F4C-AD0E-1E2ADD333446}" type="datetimeFigureOut">
              <a:rPr lang="en-AU" smtClean="0"/>
              <a:t>25/08/2014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E219D-A046-4B0D-9214-E90321A000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07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 txBox="1">
            <a:spLocks/>
          </p:cNvSpPr>
          <p:nvPr/>
        </p:nvSpPr>
        <p:spPr bwMode="auto">
          <a:xfrm>
            <a:off x="3855084" y="0"/>
            <a:ext cx="2271716" cy="49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4" tIns="46617" rIns="93234" bIns="466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/>
              <a:t>Slide </a:t>
            </a:r>
            <a:fld id="{E7AE4955-8610-41A0-9A7F-AE39A11A3F0D}" type="slidenum">
              <a:rPr lang="en-US" sz="900"/>
              <a:pPr algn="r" eaLnBrk="1" hangingPunct="1"/>
              <a:t>1</a:t>
            </a:fld>
            <a:endParaRPr lang="en-US" sz="900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842" indent="-2860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372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120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9869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7618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366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115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0863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/>
              <a:t>Slide </a:t>
            </a:r>
            <a:fld id="{AADDB834-AE0D-4518-8B95-3EBAF2BA2BB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25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 txBox="1">
            <a:spLocks/>
          </p:cNvSpPr>
          <p:nvPr/>
        </p:nvSpPr>
        <p:spPr bwMode="auto">
          <a:xfrm>
            <a:off x="3855083" y="0"/>
            <a:ext cx="2271716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4" tIns="46617" rIns="93234" bIns="4661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/>
              <a:t>Slide </a:t>
            </a:r>
            <a:fld id="{6C0279DD-0031-4898-A3B0-6A04C84B3A5B}" type="slidenum">
              <a:rPr lang="en-US" sz="900"/>
              <a:pPr algn="r" eaLnBrk="1" hangingPunct="1"/>
              <a:t>11</a:t>
            </a:fld>
            <a:endParaRPr lang="en-US" sz="900"/>
          </a:p>
        </p:txBody>
      </p:sp>
      <p:sp>
        <p:nvSpPr>
          <p:cNvPr id="100357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842" indent="-2860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372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120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9869" indent="-22887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7618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366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115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0863" indent="-228874" defTabSz="4577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Slide </a:t>
            </a:r>
            <a:fld id="{810A2D58-8C6F-4CB3-9AC8-AE1B89F5DEF9}" type="slidenum">
              <a:rPr lang="en-US" dirty="0" smtClean="0"/>
              <a:pPr eaLnBrk="1" hangingPunct="1"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 txBox="1">
            <a:spLocks/>
          </p:cNvSpPr>
          <p:nvPr/>
        </p:nvSpPr>
        <p:spPr bwMode="auto">
          <a:xfrm>
            <a:off x="3856212" y="4"/>
            <a:ext cx="2270113" cy="4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26" tIns="46613" rIns="93226" bIns="46613" anchor="b"/>
          <a:lstStyle/>
          <a:p>
            <a:pPr algn="r" defTabSz="465395"/>
            <a:r>
              <a:rPr lang="en-US" sz="900" dirty="0"/>
              <a:t>Slide </a:t>
            </a:r>
            <a:fld id="{BC46F51A-6D1D-4DA0-B256-37D6A1672D18}" type="slidenum">
              <a:rPr lang="en-US" sz="900"/>
              <a:pPr algn="r" defTabSz="465395"/>
              <a:t>13</a:t>
            </a:fld>
            <a:endParaRPr lang="en-US" sz="900" dirty="0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F2B176C2-D445-479C-A901-852EDFED186B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20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22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04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172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423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86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899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080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963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7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05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03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13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1750" y="428625"/>
            <a:ext cx="3963988" cy="2973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545958" y="3716818"/>
            <a:ext cx="5715287" cy="5477581"/>
          </a:xfrm>
        </p:spPr>
        <p:txBody>
          <a:bodyPr lIns="91544" tIns="45772" rIns="91544" bIns="45772"/>
          <a:lstStyle/>
          <a:p>
            <a:pPr>
              <a:buFontTx/>
              <a:buNone/>
            </a:pPr>
            <a:endParaRPr lang="en-AU" dirty="0" smtClean="0">
              <a:latin typeface="Arial" pitchFamily="34" charset="0"/>
              <a:ea typeface="ＭＳ Ｐゴシック" pitchFamily="34" charset="-128"/>
            </a:endParaRPr>
          </a:p>
          <a:p>
            <a:pPr defTabSz="466207" eaLnBrk="0" fontAlgn="base" hangingPunct="0">
              <a:lnSpc>
                <a:spcPts val="1224"/>
              </a:lnSpc>
              <a:spcBef>
                <a:spcPts val="816"/>
              </a:spcBef>
              <a:spcAft>
                <a:spcPct val="0"/>
              </a:spcAft>
              <a:defRPr/>
            </a:pP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The Framework uses three interrelated dimensions of learning. Each of these dimensions has a number of student </a:t>
            </a:r>
            <a:r>
              <a:rPr lang="en-AU" dirty="0" err="1" smtClean="0">
                <a:latin typeface="Arial" pitchFamily="34" charset="0"/>
                <a:ea typeface="ＭＳ Ｐゴシック" pitchFamily="34" charset="-128"/>
              </a:rPr>
              <a:t>learnings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 defTabSz="466207" eaLnBrk="0" fontAlgn="base" hangingPunct="0">
              <a:lnSpc>
                <a:spcPts val="1224"/>
              </a:lnSpc>
              <a:spcBef>
                <a:spcPts val="816"/>
              </a:spcBef>
              <a:spcAft>
                <a:spcPct val="0"/>
              </a:spcAft>
              <a:defRPr/>
            </a:pP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Student learning is described in 2 year bands for each</a:t>
            </a:r>
            <a:r>
              <a:rPr lang="en-AU" baseline="0" dirty="0" smtClean="0">
                <a:latin typeface="Arial" pitchFamily="34" charset="0"/>
                <a:ea typeface="ＭＳ Ｐゴシック" pitchFamily="34" charset="-128"/>
              </a:rPr>
              <a:t> dimension and represents what students should know, understand and be able to demonstrate at the end of each band.</a:t>
            </a:r>
          </a:p>
          <a:p>
            <a:pPr>
              <a:buFontTx/>
              <a:buNone/>
            </a:pPr>
            <a:endParaRPr lang="en-AU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latin typeface="Arial" pitchFamily="34" charset="0"/>
                <a:ea typeface="ＭＳ Ｐゴシック" pitchFamily="34" charset="-128"/>
              </a:rPr>
              <a:t>Knowledge and understanding</a:t>
            </a:r>
            <a:r>
              <a:rPr lang="en-AU" b="0" dirty="0" smtClean="0">
                <a:latin typeface="Arial" pitchFamily="34" charset="0"/>
                <a:ea typeface="ＭＳ Ｐゴシック" pitchFamily="34" charset="-128"/>
              </a:rPr>
              <a:t>:</a:t>
            </a:r>
            <a:r>
              <a:rPr lang="en-AU" b="0" baseline="0" dirty="0" smtClean="0">
                <a:latin typeface="Arial" pitchFamily="34" charset="0"/>
                <a:ea typeface="ＭＳ Ｐゴシック" pitchFamily="34" charset="-128"/>
              </a:rPr>
              <a:t> is about the 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nature and forms of money, how it is used, consequences of consumer decisions (click on magnifying glass to show student </a:t>
            </a:r>
            <a:r>
              <a:rPr lang="en-AU" dirty="0" err="1" smtClean="0">
                <a:latin typeface="Arial" pitchFamily="34" charset="0"/>
                <a:ea typeface="ＭＳ Ｐゴシック" pitchFamily="34" charset="-128"/>
              </a:rPr>
              <a:t>learnings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latin typeface="Arial" pitchFamily="34" charset="0"/>
                <a:ea typeface="ＭＳ Ｐゴシック" pitchFamily="34" charset="-128"/>
              </a:rPr>
              <a:t>Competence</a:t>
            </a:r>
            <a:r>
              <a:rPr lang="en-AU" b="0" dirty="0" smtClean="0">
                <a:latin typeface="Arial" pitchFamily="34" charset="0"/>
                <a:ea typeface="ＭＳ Ｐゴシック" pitchFamily="34" charset="-128"/>
              </a:rPr>
              <a:t>:</a:t>
            </a:r>
            <a:r>
              <a:rPr lang="en-AU" b="0" baseline="0" dirty="0" smtClean="0">
                <a:latin typeface="Arial" pitchFamily="34" charset="0"/>
                <a:ea typeface="ＭＳ Ｐゴシック" pitchFamily="34" charset="-128"/>
              </a:rPr>
              <a:t> is about the 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application of consumer and financial knowledge and skills in range of contexts</a:t>
            </a:r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latin typeface="Arial" pitchFamily="34" charset="0"/>
                <a:ea typeface="ＭＳ Ｐゴシック" pitchFamily="34" charset="-128"/>
              </a:rPr>
              <a:t>Responsibility and enterprise</a:t>
            </a:r>
            <a:r>
              <a:rPr lang="en-AU" b="0" dirty="0" smtClean="0">
                <a:latin typeface="Arial" pitchFamily="34" charset="0"/>
                <a:ea typeface="ＭＳ Ｐゴシック" pitchFamily="34" charset="-128"/>
              </a:rPr>
              <a:t>:</a:t>
            </a:r>
            <a:r>
              <a:rPr lang="en-AU" b="0" baseline="0" dirty="0" smtClean="0">
                <a:latin typeface="Arial" pitchFamily="34" charset="0"/>
                <a:ea typeface="ＭＳ Ｐゴシック" pitchFamily="34" charset="-128"/>
              </a:rPr>
              <a:t> is about 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making appropriate consumer and financial decisions, while providing opportunity to use initiative and manage risk-taking.</a:t>
            </a:r>
          </a:p>
          <a:p>
            <a:pPr>
              <a:buFontTx/>
              <a:buNone/>
            </a:pPr>
            <a:endParaRPr lang="en-AU" dirty="0" smtClean="0">
              <a:latin typeface="Arial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All of the MST resources clearly identify the dimensions and student </a:t>
            </a:r>
            <a:r>
              <a:rPr lang="en-AU" dirty="0" err="1" smtClean="0">
                <a:latin typeface="Arial" pitchFamily="34" charset="0"/>
                <a:ea typeface="ＭＳ Ｐゴシック" pitchFamily="34" charset="-128"/>
              </a:rPr>
              <a:t>learnings</a:t>
            </a:r>
            <a:r>
              <a:rPr lang="en-AU" dirty="0" smtClean="0">
                <a:latin typeface="Arial" pitchFamily="34" charset="0"/>
                <a:ea typeface="ＭＳ Ｐゴシック" pitchFamily="34" charset="-128"/>
              </a:rPr>
              <a:t> and we will see how this is done later on in a unit of work.</a:t>
            </a:r>
          </a:p>
          <a:p>
            <a:pPr>
              <a:lnSpc>
                <a:spcPct val="80000"/>
              </a:lnSpc>
              <a:buFontTx/>
              <a:buNone/>
            </a:pPr>
            <a:endParaRPr lang="en-AU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AU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Background info for presenter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AU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There is a copy of the Framework in the Appendices of the Teacher Guide.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56211" y="9441663"/>
            <a:ext cx="2270113" cy="496100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DE61EBF5-06D8-4BBE-A353-8A113C811860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74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2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39C814F-68ED-40B7-8374-573A5EE3D490}" type="slidenum">
              <a:rPr lang="en-AU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AU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219D-A046-4B0D-9214-E90321A000B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26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12874"/>
            <a:ext cx="4103687" cy="1944117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30BBC2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3429000"/>
            <a:ext cx="4103687" cy="259238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643438" y="1196752"/>
            <a:ext cx="4105275" cy="4824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3243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435052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9675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0241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233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074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_slid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ver_slid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2187"/>
            <a:ext cx="77724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8587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D1BC-C4C5-45E1-96E2-AFF03C015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6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988434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464050" y="6524625"/>
            <a:ext cx="457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83A9"/>
                </a:solidFill>
                <a:latin typeface="Arial" charset="0"/>
              </a:rPr>
              <a:t>NSW Curriculum and Learning Innovation Centre</a:t>
            </a:r>
            <a:endParaRPr lang="en-AU" altLang="en-US" sz="1000">
              <a:solidFill>
                <a:srgbClr val="0083A9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81286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02926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45223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55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5" name="Picture 4" descr="DEC-blue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165304"/>
            <a:ext cx="1728192" cy="530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71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pic>
        <p:nvPicPr>
          <p:cNvPr id="1028" name="Picture 4" descr="DEC-blue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17287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4B4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PDF/NSW_syllabus_Y4_integrated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UnitPlanner.pdf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StudentMaterials.pdf" TargetMode="External"/><Relationship Id="rId4" Type="http://schemas.openxmlformats.org/officeDocument/2006/relationships/hyperlink" Target="TeacherNotes.pdf" TargetMode="Externa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smart.gov.au/teaching/teaching-resources/digital-activity-milbadjunga-smart-money-primary-un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hyperlink" Target="mailto:moneysmartteaching@asic.gov.au" TargetMode="External"/><Relationship Id="rId4" Type="http://schemas.openxmlformats.org/officeDocument/2006/relationships/hyperlink" Target="http://teaching.moneysmart.gov.a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eysmart.gov.au/teaching/moneysmart-school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teaching.moneysmart.gov.au/resource-centre/videos/benefits-of-moneysmart-teaching" TargetMode="External"/><Relationship Id="rId7" Type="http://schemas.openxmlformats.org/officeDocument/2006/relationships/hyperlink" Target="http://teaching.moneysmart.gov.au/resource-centre/videos/moneysmart-secondary-stud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hyperlink" Target="http://teaching.moneysmart.gov.au/resource-centre/videos/benefits-of-doing-a-moneysmart-program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lleen.blancato@det.nsw.edu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seec.edu.au/archive/Publication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seec.edu.au/site/DefaultSite/filesystem/documents/Reports%20and%20publications/Publications/Miscellaneous/National%20Consumer%20and%20Financial%20Literacy%20Framework-201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oneysmart.gov.au/teaching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moneysmart.gov.a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eysmart.gov.au/teaching/teaching-resources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7632964" cy="15121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i="1" dirty="0" smtClean="0">
                <a:latin typeface="Arial" charset="0"/>
                <a:ea typeface="ＭＳ Ｐゴシック" charset="-128"/>
              </a:rPr>
              <a:t>Introduction to consumer and financial literacy education in Australia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/>
            </a:r>
            <a:br>
              <a:rPr lang="en-US" sz="3200" dirty="0" smtClean="0">
                <a:latin typeface="Arial" charset="0"/>
                <a:ea typeface="ＭＳ Ｐゴシック" charset="-128"/>
              </a:rPr>
            </a:br>
            <a:r>
              <a:rPr lang="en-US" sz="3200" dirty="0" smtClean="0">
                <a:latin typeface="Arial" charset="0"/>
                <a:ea typeface="ＭＳ Ｐゴシック" charset="-128"/>
              </a:rPr>
              <a:t/>
            </a:r>
            <a:br>
              <a:rPr lang="en-US" sz="3200" dirty="0" smtClean="0">
                <a:latin typeface="Arial" charset="0"/>
                <a:ea typeface="ＭＳ Ｐゴシック" charset="-128"/>
              </a:rPr>
            </a:br>
            <a:endParaRPr lang="en-US" sz="32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539F75E-02F5-4025-AB2A-F4E169378B64}" type="slidenum">
              <a:rPr lang="en-US" smtClean="0">
                <a:solidFill>
                  <a:srgbClr val="00558C"/>
                </a:solidFill>
                <a:latin typeface="Calibri" pitchFamily="34" charset="0"/>
              </a:rPr>
              <a:pPr eaLnBrk="1" hangingPunct="1"/>
              <a:t>1</a:t>
            </a:fld>
            <a:endParaRPr lang="en-US" smtClean="0">
              <a:solidFill>
                <a:srgbClr val="00558C"/>
              </a:solidFill>
              <a:latin typeface="Calibri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5800" y="3037586"/>
            <a:ext cx="7772400" cy="5040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Helping young people be MoneySmart</a:t>
            </a:r>
          </a:p>
          <a:p>
            <a:pPr eaLnBrk="1" hangingPunct="1">
              <a:defRPr/>
            </a:pPr>
            <a:endParaRPr lang="en-US" dirty="0" smtClean="0">
              <a:solidFill>
                <a:srgbClr val="898989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indent="-3175">
              <a:lnSpc>
                <a:spcPct val="90000"/>
              </a:lnSpc>
              <a:spcBef>
                <a:spcPct val="20000"/>
              </a:spcBef>
            </a:pPr>
            <a:r>
              <a:rPr lang="en-AU" dirty="0"/>
              <a:t>Professional Learning Online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94" y="1412776"/>
            <a:ext cx="6320214" cy="457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59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35025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</a:rPr>
              <a:t>MoneySmart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 Teaching Units of Work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762000" y="1603375"/>
          <a:ext cx="77724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Block Arc 16"/>
          <p:cNvSpPr/>
          <p:nvPr/>
        </p:nvSpPr>
        <p:spPr>
          <a:xfrm>
            <a:off x="-4357688" y="631825"/>
            <a:ext cx="6254751" cy="6253163"/>
          </a:xfrm>
          <a:prstGeom prst="blockArc">
            <a:avLst>
              <a:gd name="adj1" fmla="val 18900000"/>
              <a:gd name="adj2" fmla="val 2700000"/>
              <a:gd name="adj3" fmla="val 34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38288" y="1784350"/>
            <a:ext cx="7210176" cy="1212602"/>
            <a:chOff x="644729" y="348574"/>
            <a:chExt cx="7209353" cy="1213018"/>
          </a:xfrm>
        </p:grpSpPr>
        <p:sp>
          <p:nvSpPr>
            <p:cNvPr id="28" name="Rectangle 27"/>
            <p:cNvSpPr/>
            <p:nvPr/>
          </p:nvSpPr>
          <p:spPr>
            <a:xfrm>
              <a:off x="644729" y="464502"/>
              <a:ext cx="7063569" cy="929005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dirty="0" err="1"/>
                <a:t>dff</a:t>
              </a:r>
              <a:endParaRPr lang="en-AU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729" y="348574"/>
              <a:ext cx="7209353" cy="1213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7398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>
                  <a:latin typeface="+mj-lt"/>
                </a:rPr>
                <a:t>Integrated Foundation </a:t>
              </a:r>
              <a:r>
                <a:rPr lang="en-US" sz="2000" dirty="0">
                  <a:latin typeface="+mj-lt"/>
                </a:rPr>
                <a:t>to Year 6, </a:t>
              </a:r>
              <a:r>
                <a:rPr lang="en-US" sz="2000" dirty="0" smtClean="0">
                  <a:latin typeface="+mj-lt"/>
                </a:rPr>
                <a:t>           Mathematics </a:t>
              </a:r>
              <a:r>
                <a:rPr lang="en-US" sz="2000" dirty="0">
                  <a:latin typeface="+mj-lt"/>
                </a:rPr>
                <a:t>Years </a:t>
              </a:r>
              <a:r>
                <a:rPr lang="en-US" sz="2000" dirty="0" smtClean="0">
                  <a:latin typeface="+mj-lt"/>
                </a:rPr>
                <a:t>1-10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smtClean="0">
                  <a:latin typeface="+mj-lt"/>
                </a:rPr>
                <a:t>                               Science  </a:t>
              </a:r>
              <a:r>
                <a:rPr lang="en-US" sz="2000" dirty="0">
                  <a:latin typeface="+mj-lt"/>
                </a:rPr>
                <a:t>7- 8, </a:t>
              </a:r>
              <a:r>
                <a:rPr lang="en-US" sz="2000" dirty="0" smtClean="0">
                  <a:latin typeface="+mj-lt"/>
                </a:rPr>
                <a:t>English 9-10</a:t>
              </a:r>
              <a:endParaRPr lang="en-AU" sz="2000" dirty="0">
                <a:latin typeface="+mj-lt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958850" y="1784350"/>
            <a:ext cx="1160463" cy="116205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76425" y="3294063"/>
            <a:ext cx="6726238" cy="928687"/>
            <a:chOff x="982422" y="1858010"/>
            <a:chExt cx="6725875" cy="929005"/>
          </a:xfrm>
        </p:grpSpPr>
        <p:sp>
          <p:nvSpPr>
            <p:cNvPr id="26" name="Rectangle 25"/>
            <p:cNvSpPr/>
            <p:nvPr/>
          </p:nvSpPr>
          <p:spPr>
            <a:xfrm>
              <a:off x="982422" y="1858010"/>
              <a:ext cx="6725875" cy="9290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982422" y="1858010"/>
              <a:ext cx="6725875" cy="929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7398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latin typeface="+mj-lt"/>
                </a:rPr>
                <a:t>Have Australian Curriculum content descriptions 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1295400" y="3178175"/>
            <a:ext cx="1162050" cy="116046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38288" y="4687888"/>
            <a:ext cx="7064375" cy="928687"/>
            <a:chOff x="644729" y="3251517"/>
            <a:chExt cx="7063569" cy="929005"/>
          </a:xfrm>
        </p:grpSpPr>
        <p:sp>
          <p:nvSpPr>
            <p:cNvPr id="24" name="Rectangle 23"/>
            <p:cNvSpPr/>
            <p:nvPr/>
          </p:nvSpPr>
          <p:spPr>
            <a:xfrm>
              <a:off x="644729" y="3251517"/>
              <a:ext cx="7063569" cy="9290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644729" y="3251517"/>
              <a:ext cx="7063569" cy="929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7398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>
                  <a:latin typeface="+mj-lt"/>
                </a:rPr>
                <a:t>Link to the National Consumer and Financial Literacy Framework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958850" y="4572000"/>
            <a:ext cx="1160463" cy="116046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995" name="Slide Number Placeholder 3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477000"/>
            <a:ext cx="10668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8D5C100-F28F-4E27-B246-B2A605CEE7A9}" type="slidenum">
              <a:rPr lang="en-US" smtClean="0">
                <a:solidFill>
                  <a:srgbClr val="00558C"/>
                </a:solidFill>
                <a:latin typeface="Calibri" pitchFamily="34" charset="0"/>
              </a:rPr>
              <a:pPr eaLnBrk="1" hangingPunct="1">
                <a:defRPr/>
              </a:pPr>
              <a:t>11</a:t>
            </a:fld>
            <a:endParaRPr lang="en-US" smtClean="0">
              <a:solidFill>
                <a:srgbClr val="00558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6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rcRect l="8056" t="18007" r="4189" b="20168"/>
          <a:stretch>
            <a:fillRect/>
          </a:stretch>
        </p:blipFill>
        <p:spPr bwMode="auto">
          <a:xfrm>
            <a:off x="665953" y="1342842"/>
            <a:ext cx="7849090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77388" y="260648"/>
            <a:ext cx="8766612" cy="1010271"/>
          </a:xfrm>
        </p:spPr>
        <p:txBody>
          <a:bodyPr rtlCol="0">
            <a:noAutofit/>
          </a:bodyPr>
          <a:lstStyle/>
          <a:p>
            <a:pPr marL="3175" indent="-31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Mapping to the Curriculum and Framework</a:t>
            </a:r>
          </a:p>
        </p:txBody>
      </p:sp>
      <p:pic>
        <p:nvPicPr>
          <p:cNvPr id="7" name="Picture 2" descr="C:\Documents and Settings\linda.stannard\Local Settings\Temp\Temporary Internet Files\Content.IE5\ATH3GEGB\MC900431608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45317">
            <a:off x="7207374" y="4805678"/>
            <a:ext cx="572342" cy="5723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76320" y="5464707"/>
            <a:ext cx="17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88EC"/>
                </a:solidFill>
              </a:rPr>
              <a:t>Links to NSW syllabus</a:t>
            </a:r>
            <a:endParaRPr lang="en-AU" sz="1400" b="1" dirty="0">
              <a:solidFill>
                <a:srgbClr val="0088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40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35025"/>
          </a:xfrm>
        </p:spPr>
        <p:txBody>
          <a:bodyPr/>
          <a:lstStyle/>
          <a:p>
            <a:pPr marL="3175" indent="-3175">
              <a:lnSpc>
                <a:spcPct val="90000"/>
              </a:lnSpc>
              <a:spcBef>
                <a:spcPct val="20000"/>
              </a:spcBef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MoneySmart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Teaching: Units of work</a:t>
            </a:r>
          </a:p>
        </p:txBody>
      </p:sp>
      <p:sp>
        <p:nvSpPr>
          <p:cNvPr id="34" name="Rectangle 33">
            <a:hlinkClick r:id="rId3" action="ppaction://hlinkfile"/>
          </p:cNvPr>
          <p:cNvSpPr/>
          <p:nvPr/>
        </p:nvSpPr>
        <p:spPr>
          <a:xfrm>
            <a:off x="226634" y="1285868"/>
            <a:ext cx="331372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dirty="0" smtClean="0">
                <a:solidFill>
                  <a:srgbClr val="00558C"/>
                </a:solidFill>
              </a:rPr>
              <a:t>Unit planner – overview of unit</a:t>
            </a:r>
            <a:endParaRPr lang="en-AU" dirty="0">
              <a:solidFill>
                <a:srgbClr val="00558C"/>
              </a:solidFill>
            </a:endParaRPr>
          </a:p>
        </p:txBody>
      </p:sp>
      <p:sp>
        <p:nvSpPr>
          <p:cNvPr id="35" name="Rectangle 34">
            <a:hlinkClick r:id="rId4" action="ppaction://hlinkfile"/>
          </p:cNvPr>
          <p:cNvSpPr/>
          <p:nvPr/>
        </p:nvSpPr>
        <p:spPr>
          <a:xfrm>
            <a:off x="6891397" y="1644247"/>
            <a:ext cx="169796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AU" dirty="0" smtClean="0">
                <a:solidFill>
                  <a:srgbClr val="00558C"/>
                </a:solidFill>
              </a:rPr>
              <a:t>Teacher notes </a:t>
            </a:r>
            <a:endParaRPr lang="en-AU" dirty="0">
              <a:solidFill>
                <a:srgbClr val="00558C"/>
              </a:solidFill>
            </a:endParaRPr>
          </a:p>
        </p:txBody>
      </p:sp>
      <p:sp>
        <p:nvSpPr>
          <p:cNvPr id="36" name="Rectangle 35">
            <a:hlinkClick r:id="rId5" action="ppaction://hlinkfile"/>
          </p:cNvPr>
          <p:cNvSpPr/>
          <p:nvPr/>
        </p:nvSpPr>
        <p:spPr>
          <a:xfrm>
            <a:off x="3635896" y="3393491"/>
            <a:ext cx="19800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AU" dirty="0" smtClean="0">
                <a:solidFill>
                  <a:srgbClr val="00558C"/>
                </a:solidFill>
              </a:rPr>
              <a:t>Student materials</a:t>
            </a:r>
            <a:endParaRPr lang="en-AU" dirty="0">
              <a:solidFill>
                <a:srgbClr val="00558C"/>
              </a:solidFill>
            </a:endParaRPr>
          </a:p>
        </p:txBody>
      </p:sp>
      <p:pic>
        <p:nvPicPr>
          <p:cNvPr id="31" name="Picture 30" descr="UnitPlanner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3" y="1620047"/>
            <a:ext cx="3072049" cy="1944260"/>
          </a:xfrm>
          <a:prstGeom prst="rect">
            <a:avLst/>
          </a:prstGeom>
        </p:spPr>
      </p:pic>
      <p:pic>
        <p:nvPicPr>
          <p:cNvPr id="32" name="Picture 31" descr="TeacherNotes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70" y="2042392"/>
            <a:ext cx="2448218" cy="3577581"/>
          </a:xfrm>
          <a:prstGeom prst="rect">
            <a:avLst/>
          </a:prstGeom>
        </p:spPr>
      </p:pic>
      <p:pic>
        <p:nvPicPr>
          <p:cNvPr id="33" name="Picture 32" descr="StudentMaterials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170" y="3746344"/>
            <a:ext cx="3491206" cy="2621265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381328"/>
            <a:ext cx="3024336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2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772400" cy="834930"/>
          </a:xfrm>
        </p:spPr>
        <p:txBody>
          <a:bodyPr/>
          <a:lstStyle/>
          <a:p>
            <a:pPr algn="ctr"/>
            <a:r>
              <a:rPr lang="en-AU" dirty="0" smtClean="0"/>
              <a:t>Certificate III  Be </a:t>
            </a:r>
            <a:r>
              <a:rPr lang="en-AU" dirty="0" err="1" smtClean="0"/>
              <a:t>MoneySmart</a:t>
            </a:r>
            <a:endParaRPr lang="en-A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34070"/>
            <a:ext cx="2790379" cy="37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6" y="1340768"/>
            <a:ext cx="8767043" cy="46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56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MilbaDjunga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407436" y="1442789"/>
            <a:ext cx="6408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Interactive online primary and secondary units to support teachers of Aboriginal and Torres Strait Islander students to teach consumer and financial literacy.</a:t>
            </a:r>
            <a:br>
              <a:rPr lang="en-AU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</a:br>
            <a:r>
              <a:rPr lang="en-AU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dirty="0" smtClean="0">
                <a:solidFill>
                  <a:srgbClr val="F7921E"/>
                </a:solidFill>
                <a:latin typeface="Arial" charset="0"/>
                <a:ea typeface="ＭＳ Ｐゴシック" charset="-128"/>
              </a:rPr>
              <a:t>Year 5 and 6 unit: Do I need it? Do I want it? How can I get it?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b="1" dirty="0" smtClean="0">
              <a:solidFill>
                <a:srgbClr val="F7921E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dirty="0" smtClean="0">
                <a:solidFill>
                  <a:srgbClr val="F7921E"/>
                </a:solidFill>
                <a:latin typeface="Arial" charset="0"/>
                <a:ea typeface="ＭＳ Ｐゴシック" charset="-128"/>
              </a:rPr>
              <a:t>Year 9 unit: How can I start my own business?</a:t>
            </a:r>
            <a:endParaRPr lang="en-AU" b="1" dirty="0">
              <a:solidFill>
                <a:srgbClr val="F7921E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14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70656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888432" cy="218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57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Financial Health for Teachers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77008"/>
            <a:ext cx="197502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878" y="3284984"/>
            <a:ext cx="8424936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A  </a:t>
            </a:r>
            <a:r>
              <a:rPr lang="en-US" sz="2800" dirty="0" err="1">
                <a:solidFill>
                  <a:srgbClr val="B0C136"/>
                </a:solidFill>
                <a:latin typeface="Arial" pitchFamily="34" charset="0"/>
                <a:ea typeface="ＭＳ Ｐゴシック" pitchFamily="34" charset="-128"/>
              </a:rPr>
              <a:t>MoneySmart</a:t>
            </a:r>
            <a:r>
              <a:rPr lang="en-US" sz="2800" dirty="0">
                <a:solidFill>
                  <a:srgbClr val="B0C136"/>
                </a:solidFill>
                <a:latin typeface="Arial" pitchFamily="34" charset="0"/>
                <a:ea typeface="ＭＳ Ｐゴシック" pitchFamily="34" charset="-128"/>
              </a:rPr>
              <a:t> Teaching </a:t>
            </a:r>
            <a:r>
              <a:rPr lang="en-US" sz="24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personal learning program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AU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2400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Designed to inspire and empower teachers</a:t>
            </a:r>
            <a:endParaRPr lang="en-US" sz="2400" dirty="0">
              <a:solidFill>
                <a:srgbClr val="0088EC"/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2400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Aims to help teachers feel confident with money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2400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Published regularly on the </a:t>
            </a:r>
            <a:r>
              <a:rPr lang="en-AU" sz="2400" dirty="0" err="1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MoneySmart</a:t>
            </a:r>
            <a:r>
              <a:rPr lang="en-AU" sz="2400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 Teaching website</a:t>
            </a:r>
            <a:endParaRPr lang="en-AU" sz="2400" dirty="0">
              <a:solidFill>
                <a:srgbClr val="0088EC"/>
              </a:solidFill>
              <a:latin typeface="Arial" pitchFamily="34" charset="0"/>
              <a:ea typeface="ＭＳ Ｐゴシック" pitchFamily="34" charset="-128"/>
              <a:hlinkClick r:id="rId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733256"/>
            <a:ext cx="5103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Subject line: ‘</a:t>
            </a:r>
            <a:r>
              <a:rPr lang="en-US" sz="1200" i="1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Subscribe’ </a:t>
            </a:r>
            <a:r>
              <a:rPr lang="en-US" sz="12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to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hlinkClick r:id="rId5"/>
              </a:rPr>
              <a:t>moneysmartteaching@asic.gov.au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AU" sz="1200" i="1" dirty="0">
              <a:solidFill>
                <a:srgbClr val="0088C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616">
            <a:off x="6560685" y="722157"/>
            <a:ext cx="232251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100" dirty="0"/>
              <a:t>Financial Health for Teachers</a:t>
            </a:r>
            <a:r>
              <a:rPr lang="en-AU" sz="2000" dirty="0"/>
              <a:t/>
            </a:r>
            <a:br>
              <a:rPr lang="en-AU" sz="2000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405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rgbClr val="005789"/>
                </a:solidFill>
                <a:latin typeface="Arial" pitchFamily="34" charset="0"/>
                <a:ea typeface="ＭＳ Ｐゴシック" pitchFamily="34" charset="-128"/>
              </a:rPr>
              <a:t>Topics include: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951" y="1228506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Breaking the debt cycle</a:t>
            </a:r>
          </a:p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B0C136"/>
                </a:solidFill>
                <a:latin typeface="Arial" pitchFamily="34" charset="0"/>
                <a:ea typeface="ＭＳ Ｐゴシック" pitchFamily="34" charset="-128"/>
              </a:rPr>
              <a:t>Being debt free</a:t>
            </a:r>
          </a:p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Retire ready – How I set myself up</a:t>
            </a:r>
          </a:p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B0C136"/>
                </a:solidFill>
                <a:latin typeface="Arial" pitchFamily="34" charset="0"/>
                <a:ea typeface="ＭＳ Ｐゴシック" pitchFamily="34" charset="-128"/>
              </a:rPr>
              <a:t>Surviving divorce</a:t>
            </a:r>
          </a:p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Family finances</a:t>
            </a:r>
          </a:p>
          <a:p>
            <a:pPr lvl="2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B0C136"/>
                </a:solidFill>
                <a:latin typeface="Arial" pitchFamily="34" charset="0"/>
                <a:ea typeface="ＭＳ Ｐゴシック" pitchFamily="34" charset="-128"/>
              </a:rPr>
              <a:t>How I bought my first house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3" y="465979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1682" y="4293096"/>
            <a:ext cx="5614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5789"/>
                </a:solidFill>
                <a:latin typeface="Arial" pitchFamily="34" charset="0"/>
                <a:ea typeface="ＭＳ Ｐゴシック" pitchFamily="34" charset="-128"/>
              </a:rPr>
              <a:t>A challenge is presented in each topic - what can I do in:</a:t>
            </a:r>
          </a:p>
          <a:p>
            <a:pPr lvl="2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60 minutes...</a:t>
            </a:r>
          </a:p>
          <a:p>
            <a:pPr lvl="3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6 hours...</a:t>
            </a:r>
          </a:p>
          <a:p>
            <a:pPr lvl="4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88CE"/>
                </a:solidFill>
                <a:latin typeface="Arial" pitchFamily="34" charset="0"/>
                <a:ea typeface="ＭＳ Ｐゴシック" pitchFamily="34" charset="-128"/>
              </a:rPr>
              <a:t>6 days...</a:t>
            </a:r>
          </a:p>
          <a:p>
            <a:pPr lvl="2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5789"/>
                </a:solidFill>
                <a:latin typeface="Arial" pitchFamily="34" charset="0"/>
                <a:ea typeface="ＭＳ Ｐゴシック" pitchFamily="34" charset="-128"/>
              </a:rPr>
              <a:t>			to </a:t>
            </a:r>
            <a:r>
              <a:rPr lang="en-AU" dirty="0" smtClean="0">
                <a:solidFill>
                  <a:srgbClr val="005789"/>
                </a:solidFill>
                <a:latin typeface="Arial" pitchFamily="34" charset="0"/>
                <a:ea typeface="ＭＳ Ｐゴシック" pitchFamily="34" charset="-128"/>
              </a:rPr>
              <a:t>improve financial </a:t>
            </a:r>
            <a:r>
              <a:rPr lang="en-AU" dirty="0">
                <a:solidFill>
                  <a:srgbClr val="005789"/>
                </a:solidFill>
                <a:latin typeface="Arial" pitchFamily="34" charset="0"/>
                <a:ea typeface="ＭＳ Ｐゴシック" pitchFamily="34" charset="-128"/>
              </a:rPr>
              <a:t>wellbeing?</a:t>
            </a:r>
          </a:p>
        </p:txBody>
      </p:sp>
    </p:spTree>
    <p:extLst>
      <p:ext uri="{BB962C8B-B14F-4D97-AF65-F5344CB8AC3E}">
        <p14:creationId xmlns:p14="http://schemas.microsoft.com/office/powerpoint/2010/main" val="32968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AU" kern="0" dirty="0"/>
              <a:t>Leadership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" y="674201"/>
            <a:ext cx="3712269" cy="413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4689"/>
            <a:ext cx="3816424" cy="31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7502" y="1268760"/>
            <a:ext cx="3995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MST professional learning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Connects AITSL’s Australian Charter for the Professional Learning of Teachers and School Leaders with real life application in the classroom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Aligns to the Australian Professional Standards for Teachers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Provides leadership opportunities through a whole school consumer and financial literacy approach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Benefits of being a </a:t>
            </a:r>
            <a:r>
              <a:rPr lang="en-AU" dirty="0" err="1" smtClean="0"/>
              <a:t>MoneySmart</a:t>
            </a:r>
            <a:r>
              <a:rPr lang="en-AU" dirty="0" smtClean="0"/>
              <a:t> School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691992" y="1340768"/>
            <a:ext cx="52004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A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and leadership opportunities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A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A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support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from Project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Officer in the delivery of training, curriculum implementation and community engagement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</a:p>
          <a:p>
            <a:pPr fontAlgn="base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Promotional support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relations and marketing support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Showcase </a:t>
            </a:r>
            <a:r>
              <a:rPr lang="en-A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efforts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showcase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your consumer and financial literacy initiatives on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7582"/>
            <a:ext cx="37620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1" y="1202383"/>
            <a:ext cx="74310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81253"/>
            <a:ext cx="15970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515719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B0F0">
                  <a:lumMod val="75000"/>
                </a:srgbClr>
              </a:buClr>
            </a:pPr>
            <a:r>
              <a:rPr lang="en-AU" sz="2400" b="1" dirty="0">
                <a:solidFill>
                  <a:srgbClr val="005789"/>
                </a:solidFill>
                <a:latin typeface="Arial" pitchFamily="34" charset="0"/>
                <a:cs typeface="Arial" pitchFamily="34" charset="0"/>
              </a:rPr>
              <a:t>Consumer and financial literacy is taught as a context for learning across the existing Australian Curriculum</a:t>
            </a:r>
            <a:endParaRPr lang="en-A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</a:t>
            </a:r>
            <a:r>
              <a:rPr lang="en-US" dirty="0" err="1"/>
              <a:t>MoneySmart</a:t>
            </a:r>
            <a:r>
              <a:rPr lang="en-US" dirty="0"/>
              <a:t> School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5789"/>
                </a:solidFill>
              </a:rPr>
              <a:t>Registration on the </a:t>
            </a:r>
            <a:r>
              <a:rPr lang="en-US" dirty="0" err="1">
                <a:solidFill>
                  <a:srgbClr val="005789"/>
                </a:solidFill>
              </a:rPr>
              <a:t>MoneySmart</a:t>
            </a:r>
            <a:r>
              <a:rPr lang="en-US" dirty="0">
                <a:solidFill>
                  <a:srgbClr val="005789"/>
                </a:solidFill>
              </a:rPr>
              <a:t> Teaching website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7" y="1844824"/>
            <a:ext cx="6635368" cy="40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MoneySmart</a:t>
            </a:r>
            <a:r>
              <a:rPr lang="en-US" dirty="0"/>
              <a:t> Teaching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0088CE"/>
                </a:solidFill>
              </a:rPr>
              <a:t>Experts, principals, teachers and students reflect on the </a:t>
            </a:r>
            <a:r>
              <a:rPr lang="en-AU" dirty="0" err="1">
                <a:solidFill>
                  <a:srgbClr val="0088CE"/>
                </a:solidFill>
              </a:rPr>
              <a:t>MoneySmart</a:t>
            </a:r>
            <a:r>
              <a:rPr lang="en-AU" dirty="0">
                <a:solidFill>
                  <a:srgbClr val="0088CE"/>
                </a:solidFill>
              </a:rPr>
              <a:t> Teaching program and the positive outcomes</a:t>
            </a:r>
            <a:endParaRPr lang="en-US" altLang="ja-JP" dirty="0">
              <a:solidFill>
                <a:srgbClr val="0088CE"/>
              </a:solidFill>
            </a:endParaRPr>
          </a:p>
        </p:txBody>
      </p:sp>
      <p:pic>
        <p:nvPicPr>
          <p:cNvPr id="5" name="Picture 2" descr="button-video-benefits-of-mst">
            <a:hlinkClick r:id="rId3" tooltip="Benefits of MoneySmart Teachi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690" y="2276840"/>
            <a:ext cx="1171575" cy="971550"/>
          </a:xfrm>
          <a:prstGeom prst="rect">
            <a:avLst/>
          </a:prstGeom>
          <a:noFill/>
        </p:spPr>
      </p:pic>
      <p:pic>
        <p:nvPicPr>
          <p:cNvPr id="6" name="Picture 4" descr="button-video-benefits-of-doing-a-ms-program">
            <a:hlinkClick r:id="rId5" tooltip="Benefits of doing a MoneySmart progra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690" y="3429000"/>
            <a:ext cx="1171575" cy="971550"/>
          </a:xfrm>
          <a:prstGeom prst="rect">
            <a:avLst/>
          </a:prstGeom>
          <a:noFill/>
        </p:spPr>
      </p:pic>
      <p:pic>
        <p:nvPicPr>
          <p:cNvPr id="7" name="Picture 6" descr="button-video-ms-secondary-students">
            <a:hlinkClick r:id="rId7" tooltip="MoneySmart secondary students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690" y="4581160"/>
            <a:ext cx="1171575" cy="9715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35896" y="26221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dirty="0">
                <a:solidFill>
                  <a:srgbClr val="0088CE"/>
                </a:solidFill>
                <a:hlinkClick r:id="rId3"/>
              </a:rPr>
              <a:t>Teachers</a:t>
            </a:r>
            <a:endParaRPr lang="en-AU" dirty="0">
              <a:solidFill>
                <a:srgbClr val="0088CE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r>
              <a:rPr lang="en-AU" dirty="0">
                <a:solidFill>
                  <a:srgbClr val="000000"/>
                </a:solidFill>
                <a:hlinkClick r:id="rId5"/>
              </a:rPr>
              <a:t>Primary Students</a:t>
            </a:r>
            <a:endParaRPr lang="en-AU" dirty="0">
              <a:solidFill>
                <a:srgbClr val="000000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endParaRPr lang="en-AU" dirty="0">
              <a:solidFill>
                <a:srgbClr val="000000"/>
              </a:solidFill>
            </a:endParaRPr>
          </a:p>
          <a:p>
            <a:pPr lvl="0"/>
            <a:r>
              <a:rPr lang="en-AU" dirty="0">
                <a:solidFill>
                  <a:srgbClr val="000000"/>
                </a:solidFill>
                <a:hlinkClick r:id="rId7"/>
              </a:rPr>
              <a:t>Secondary Students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MoneySmart</a:t>
            </a:r>
            <a:r>
              <a:rPr lang="en-AU" dirty="0" smtClean="0"/>
              <a:t> Teaching will: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…..</a:t>
            </a:r>
            <a:r>
              <a:rPr lang="en-US" sz="3600" i="1" dirty="0" smtClean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create </a:t>
            </a:r>
            <a:r>
              <a:rPr lang="en-US" sz="3600" i="1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a generation of young people who demonstrate responsible </a:t>
            </a:r>
            <a:br>
              <a:rPr lang="en-US" sz="3600" i="1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3600" i="1" dirty="0">
                <a:solidFill>
                  <a:srgbClr val="0088EC"/>
                </a:solidFill>
                <a:latin typeface="Arial" pitchFamily="34" charset="0"/>
                <a:ea typeface="ＭＳ Ｐゴシック" pitchFamily="34" charset="-128"/>
              </a:rPr>
              <a:t>consumer and financial literacy behaviour characterised by informed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539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67"/>
            <a:ext cx="9144000" cy="20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09" y="2491675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800" dirty="0" smtClean="0">
                <a:solidFill>
                  <a:srgbClr val="FF0000"/>
                </a:solidFill>
                <a:latin typeface="Calibri"/>
              </a:rPr>
              <a:t>For further information or to book a FREE one hour presentation at your staff meeting –</a:t>
            </a:r>
          </a:p>
          <a:p>
            <a:pPr lvl="0" algn="ctr"/>
            <a:endParaRPr lang="en-AU" sz="2800" dirty="0" smtClean="0">
              <a:solidFill>
                <a:srgbClr val="FF0000"/>
              </a:solidFill>
              <a:latin typeface="Calibri"/>
            </a:endParaRPr>
          </a:p>
          <a:p>
            <a:pPr lvl="0" algn="ctr"/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Contact: Colleen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Blancato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: NSW DEC Project Officer: </a:t>
            </a:r>
          </a:p>
          <a:p>
            <a:pPr lvl="0" algn="ctr"/>
            <a:r>
              <a:rPr lang="en-AU" sz="2400" dirty="0">
                <a:solidFill>
                  <a:prstClr val="black"/>
                </a:solidFill>
                <a:latin typeface="Calibri"/>
                <a:hlinkClick r:id="rId4"/>
              </a:rPr>
              <a:t>colleen.blancato@det.nsw.edu.au</a:t>
            </a:r>
            <a:endParaRPr lang="en-AU" sz="2400" dirty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AU" sz="2400" dirty="0">
                <a:solidFill>
                  <a:prstClr val="black"/>
                </a:solidFill>
                <a:latin typeface="Calibri"/>
              </a:rPr>
              <a:t>Phone: 02 9266 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8963</a:t>
            </a:r>
          </a:p>
          <a:p>
            <a:pPr lvl="0" algn="ctr"/>
            <a:endParaRPr lang="en-AU" sz="2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AU" sz="2400" b="1" dirty="0" smtClean="0">
                <a:solidFill>
                  <a:prstClr val="black"/>
                </a:solidFill>
                <a:latin typeface="Calibri"/>
              </a:rPr>
              <a:t>All participants at the face to face presentation will receive hard copies of the teaching resources. </a:t>
            </a:r>
          </a:p>
          <a:p>
            <a:pPr lvl="0" algn="ctr"/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5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M</a:t>
            </a:r>
            <a:r>
              <a:rPr lang="en-AU" dirty="0" err="1" smtClean="0"/>
              <a:t>oneySmart</a:t>
            </a:r>
            <a:r>
              <a:rPr lang="en-AU" dirty="0" smtClean="0"/>
              <a:t> Teaching Strategy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356100"/>
            <a:ext cx="7920880" cy="4665188"/>
            <a:chOff x="404624" y="540601"/>
            <a:chExt cx="8303845" cy="5443120"/>
          </a:xfrm>
        </p:grpSpPr>
        <p:grpSp>
          <p:nvGrpSpPr>
            <p:cNvPr id="4" name="Group 3"/>
            <p:cNvGrpSpPr/>
            <p:nvPr/>
          </p:nvGrpSpPr>
          <p:grpSpPr>
            <a:xfrm>
              <a:off x="404624" y="1270567"/>
              <a:ext cx="8085396" cy="4713154"/>
              <a:chOff x="404624" y="1270567"/>
              <a:chExt cx="8085396" cy="4713154"/>
            </a:xfrm>
          </p:grpSpPr>
          <p:sp>
            <p:nvSpPr>
              <p:cNvPr id="25" name="Flowchart: Alternate Process 24"/>
              <p:cNvSpPr/>
              <p:nvPr/>
            </p:nvSpPr>
            <p:spPr bwMode="auto">
              <a:xfrm>
                <a:off x="407045" y="1270567"/>
                <a:ext cx="1719036" cy="3739762"/>
              </a:xfrm>
              <a:prstGeom prst="flowChartAlternateProcess">
                <a:avLst/>
              </a:prstGeom>
              <a:solidFill>
                <a:srgbClr val="0088EC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OECD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NFL Strategy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NCFL Framework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Australian Curriculum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Australian Professional Standards for Teachers</a:t>
                </a:r>
                <a:endParaRPr kumimoji="0" lang="en-A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Pentagon 25"/>
              <p:cNvSpPr/>
              <p:nvPr/>
            </p:nvSpPr>
            <p:spPr bwMode="auto">
              <a:xfrm>
                <a:off x="404624" y="5171067"/>
                <a:ext cx="1719036" cy="576627"/>
              </a:xfrm>
              <a:prstGeom prst="homePlate">
                <a:avLst/>
              </a:prstGeom>
              <a:solidFill>
                <a:srgbClr val="B0C136"/>
              </a:solidFill>
              <a:ln w="9525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Beginning</a:t>
                </a:r>
                <a:endPara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195670" y="5468442"/>
                <a:ext cx="5112710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B0C136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8" name="6-Point Star 27"/>
              <p:cNvSpPr/>
              <p:nvPr/>
            </p:nvSpPr>
            <p:spPr bwMode="auto">
              <a:xfrm>
                <a:off x="7308380" y="4944951"/>
                <a:ext cx="1181640" cy="1038770"/>
              </a:xfrm>
              <a:prstGeom prst="star6">
                <a:avLst/>
              </a:prstGeom>
              <a:solidFill>
                <a:srgbClr val="B0C13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Goal</a:t>
                </a:r>
                <a:endPara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07045" y="540601"/>
              <a:ext cx="8301424" cy="4780234"/>
              <a:chOff x="407045" y="540601"/>
              <a:chExt cx="8301424" cy="4780234"/>
            </a:xfrm>
          </p:grpSpPr>
          <p:sp>
            <p:nvSpPr>
              <p:cNvPr id="6" name="Flowchart: Alternate Process 5"/>
              <p:cNvSpPr/>
              <p:nvPr/>
            </p:nvSpPr>
            <p:spPr bwMode="auto">
              <a:xfrm>
                <a:off x="407045" y="540601"/>
                <a:ext cx="1719036" cy="576627"/>
              </a:xfrm>
              <a:prstGeom prst="flowChartAlternateProcess">
                <a:avLst/>
              </a:prstGeom>
              <a:solidFill>
                <a:srgbClr val="B0C136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DRIVERS</a:t>
                </a:r>
                <a:endParaRPr kumimoji="0" lang="en-A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639168" y="1719535"/>
                <a:ext cx="4069301" cy="2944198"/>
                <a:chOff x="4639168" y="1576883"/>
                <a:chExt cx="4069301" cy="2944198"/>
              </a:xfrm>
            </p:grpSpPr>
            <p:sp>
              <p:nvSpPr>
                <p:cNvPr id="15" name="Flowchart: Alternate Process 14"/>
                <p:cNvSpPr/>
                <p:nvPr/>
              </p:nvSpPr>
              <p:spPr bwMode="auto">
                <a:xfrm>
                  <a:off x="4881306" y="3937275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Enterprise case study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Flowchart: Alternate Process 15"/>
                <p:cNvSpPr/>
                <p:nvPr/>
              </p:nvSpPr>
              <p:spPr bwMode="auto">
                <a:xfrm>
                  <a:off x="4881306" y="3145165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Units of work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Flowchart: Alternate Process 16"/>
                <p:cNvSpPr/>
                <p:nvPr/>
              </p:nvSpPr>
              <p:spPr bwMode="auto">
                <a:xfrm>
                  <a:off x="4881306" y="2322397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Facilitator guide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Flowchart: Alternate Process 17"/>
                <p:cNvSpPr/>
                <p:nvPr/>
              </p:nvSpPr>
              <p:spPr bwMode="auto">
                <a:xfrm>
                  <a:off x="6989433" y="1584062"/>
                  <a:ext cx="1719036" cy="2937019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Confident and informed investors and financial consumers</a:t>
                  </a:r>
                </a:p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Target audiences: Teachers</a:t>
                  </a:r>
                </a:p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Students </a:t>
                  </a:r>
                  <a:b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Parents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lowchart: Alternate Process 18"/>
                <p:cNvSpPr/>
                <p:nvPr/>
              </p:nvSpPr>
              <p:spPr bwMode="auto">
                <a:xfrm>
                  <a:off x="4881306" y="1576883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Teacher guide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ight Brace 19"/>
                <p:cNvSpPr/>
                <p:nvPr/>
              </p:nvSpPr>
              <p:spPr>
                <a:xfrm>
                  <a:off x="6600342" y="1792913"/>
                  <a:ext cx="389091" cy="2376330"/>
                </a:xfrm>
                <a:prstGeom prst="rightBrace">
                  <a:avLst>
                    <a:gd name="adj1" fmla="val 40990"/>
                    <a:gd name="adj2" fmla="val 50000"/>
                  </a:avLst>
                </a:prstGeom>
                <a:noFill/>
                <a:ln w="19050" cap="flat" cmpd="sng" algn="ctr">
                  <a:solidFill>
                    <a:srgbClr val="0088E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4639168" y="2132244"/>
                  <a:ext cx="242138" cy="88456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88EC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4639168" y="3016810"/>
                  <a:ext cx="242138" cy="89919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88EC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4639168" y="2728496"/>
                  <a:ext cx="242138" cy="28831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88EC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4639168" y="3016810"/>
                  <a:ext cx="242138" cy="28831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88EC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195670" y="1270451"/>
                <a:ext cx="2443499" cy="4050384"/>
                <a:chOff x="2195670" y="1144275"/>
                <a:chExt cx="2443499" cy="4050384"/>
              </a:xfrm>
            </p:grpSpPr>
            <p:sp>
              <p:nvSpPr>
                <p:cNvPr id="9" name="Flowchart: Alternate Process 8"/>
                <p:cNvSpPr/>
                <p:nvPr/>
              </p:nvSpPr>
              <p:spPr bwMode="auto">
                <a:xfrm>
                  <a:off x="2920132" y="1144275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Digital resources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Flowchart: Alternate Process 9"/>
                <p:cNvSpPr/>
                <p:nvPr/>
              </p:nvSpPr>
              <p:spPr bwMode="auto">
                <a:xfrm>
                  <a:off x="2920133" y="1855851"/>
                  <a:ext cx="1719036" cy="576627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Videos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Flowchart: Alternate Process 10"/>
                <p:cNvSpPr/>
                <p:nvPr/>
              </p:nvSpPr>
              <p:spPr bwMode="auto">
                <a:xfrm>
                  <a:off x="2920132" y="3547574"/>
                  <a:ext cx="1701309" cy="812356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Online Professional Learning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Flowchart: Alternate Process 11"/>
                <p:cNvSpPr/>
                <p:nvPr/>
              </p:nvSpPr>
              <p:spPr bwMode="auto">
                <a:xfrm>
                  <a:off x="2902404" y="4442887"/>
                  <a:ext cx="1717920" cy="751772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VET Certificates III and IV in Financial Services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Flowchart: Alternate Process 12"/>
                <p:cNvSpPr/>
                <p:nvPr/>
              </p:nvSpPr>
              <p:spPr bwMode="auto">
                <a:xfrm>
                  <a:off x="2195670" y="1144275"/>
                  <a:ext cx="634284" cy="3745615"/>
                </a:xfrm>
                <a:prstGeom prst="flowChartAlternateProcess">
                  <a:avLst/>
                </a:prstGeom>
                <a:solidFill>
                  <a:srgbClr val="0088EC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MoneySmart Teaching website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Flowchart: Alternate Process 13"/>
                <p:cNvSpPr/>
                <p:nvPr/>
              </p:nvSpPr>
              <p:spPr bwMode="auto">
                <a:xfrm>
                  <a:off x="2937860" y="2586171"/>
                  <a:ext cx="1701309" cy="822766"/>
                </a:xfrm>
                <a:prstGeom prst="flowChartAlternateProcess">
                  <a:avLst/>
                </a:prstGeom>
                <a:noFill/>
                <a:ln w="57150" cap="flat" cmpd="sng" algn="ctr">
                  <a:solidFill>
                    <a:srgbClr val="B0C136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MoneySmart Teaching Packages</a:t>
                  </a:r>
                  <a:endParaRPr kumimoji="0" lang="en-AU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5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100" dirty="0"/>
              <a:t>Who are consumer and financially literate people?</a:t>
            </a:r>
            <a:r>
              <a:rPr lang="en-AU" dirty="0">
                <a:latin typeface="Calibri" panose="020F0502020204030204" pitchFamily="34" charset="0"/>
              </a:rPr>
              <a:t/>
            </a:r>
            <a:br>
              <a:rPr lang="en-AU" dirty="0">
                <a:latin typeface="Calibri" panose="020F0502020204030204" pitchFamily="34" charset="0"/>
              </a:rPr>
            </a:b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702068" y="149000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altLang="ja-JP" sz="2800" dirty="0">
                <a:solidFill>
                  <a:srgbClr val="008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who have the ability to apply knowledge, understandings, skills and values in consumer and financial contexts to make informed and effective decisions that have a positive impact on themselves, their families, the broader community and the environment.</a:t>
            </a:r>
            <a:endParaRPr lang="en-US" altLang="ja-JP" sz="2800" b="1" dirty="0">
              <a:solidFill>
                <a:srgbClr val="0088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0"/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0"/>
            <a:r>
              <a:rPr lang="en-AU" sz="1400" dirty="0">
                <a:solidFill>
                  <a:prstClr val="black"/>
                </a:solidFill>
              </a:rPr>
              <a:t>Source: </a:t>
            </a:r>
            <a:r>
              <a:rPr lang="en-AU" sz="1400" i="1" dirty="0">
                <a:solidFill>
                  <a:prstClr val="black"/>
                </a:solidFill>
              </a:rPr>
              <a:t>National Consumer and Financial Literacy Framework</a:t>
            </a:r>
            <a:r>
              <a:rPr lang="en-AU" sz="1400" dirty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Education Council 2011</a:t>
            </a:r>
            <a:r>
              <a:rPr lang="en-AU" sz="1400" dirty="0">
                <a:solidFill>
                  <a:prstClr val="black"/>
                </a:solidFill>
              </a:rPr>
              <a:t>, </a:t>
            </a:r>
            <a:r>
              <a:rPr lang="en-AU" sz="1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AU" sz="1400" dirty="0" smtClean="0">
                <a:solidFill>
                  <a:prstClr val="black"/>
                </a:solidFill>
                <a:hlinkClick r:id="rId3"/>
              </a:rPr>
              <a:t>scseec.edu.au/archive/Publications.aspx</a:t>
            </a:r>
            <a:r>
              <a:rPr lang="en-AU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52838"/>
            <a:ext cx="13652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15795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512" y="1398084"/>
            <a:ext cx="3528392" cy="4565900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Autofit/>
          </a:bodyPr>
          <a:lstStyle/>
          <a:p>
            <a:pPr marL="3175" indent="-3175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National Consumer and Financial Literacy Framework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4834" y="3429000"/>
            <a:ext cx="1728240" cy="504070"/>
          </a:xfrm>
          <a:prstGeom prst="roundRect">
            <a:avLst/>
          </a:prstGeom>
          <a:solidFill>
            <a:srgbClr val="F792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Competence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applying knowledge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3460" y="2132820"/>
            <a:ext cx="1728240" cy="864120"/>
          </a:xfrm>
          <a:prstGeom prst="roundRect">
            <a:avLst/>
          </a:prstGeom>
          <a:solidFill>
            <a:srgbClr val="A80B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Knowledge and understanding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money and consumer decisions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3460" y="4365130"/>
            <a:ext cx="1728240" cy="720100"/>
          </a:xfrm>
          <a:prstGeom prst="roundRect">
            <a:avLst/>
          </a:prstGeom>
          <a:solidFill>
            <a:srgbClr val="5733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Responsibility and enterprise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making choices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NCFLF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9162">
            <a:off x="6719556" y="1809270"/>
            <a:ext cx="1827256" cy="255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3202" y="1485379"/>
            <a:ext cx="3384375" cy="44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Progression of learning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6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137144"/>
            <a:ext cx="2304256" cy="31088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4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6"/>
          <p:cNvSpPr txBox="1">
            <a:spLocks/>
          </p:cNvSpPr>
          <p:nvPr/>
        </p:nvSpPr>
        <p:spPr bwMode="auto">
          <a:xfrm>
            <a:off x="643023" y="309962"/>
            <a:ext cx="78483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175" indent="-3175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the benefits?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43640" y="6567962"/>
            <a:ext cx="379353" cy="24109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01C357-D714-4B58-B3E4-6766C5290C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3640" y="2045462"/>
            <a:ext cx="4040188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 smtClean="0">
                <a:solidFill>
                  <a:srgbClr val="0070C0"/>
                </a:solidFill>
              </a:rPr>
              <a:t>Develop consumer and financial literacy capabilities</a:t>
            </a:r>
          </a:p>
          <a:p>
            <a:pPr marL="0" indent="0">
              <a:buFont typeface="Arial" pitchFamily="34" charset="0"/>
              <a:buNone/>
            </a:pPr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Demonstrate responsible consumer and financial literacy behaviours characterised by informed decision making. </a:t>
            </a:r>
          </a:p>
          <a:p>
            <a:pPr marL="0" indent="0">
              <a:buFont typeface="Arial" pitchFamily="34" charset="0"/>
              <a:buNone/>
            </a:pPr>
            <a:endParaRPr lang="en-AU" sz="2000" b="1" dirty="0" smtClean="0">
              <a:solidFill>
                <a:srgbClr val="0070C0"/>
              </a:solidFill>
            </a:endParaRPr>
          </a:p>
          <a:p>
            <a:r>
              <a:rPr lang="en-AU" sz="2000" b="1" dirty="0" smtClean="0">
                <a:solidFill>
                  <a:srgbClr val="0070C0"/>
                </a:solidFill>
              </a:rPr>
              <a:t>Real financial contexts for learning</a:t>
            </a:r>
          </a:p>
          <a:p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5652120" y="2132856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Clr>
                <a:srgbClr val="0088CE"/>
              </a:buClr>
            </a:pPr>
            <a:r>
              <a:rPr lang="en-AU" sz="2000" b="1" dirty="0" smtClean="0">
                <a:solidFill>
                  <a:srgbClr val="0088EC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Building capability: </a:t>
            </a:r>
            <a:r>
              <a:rPr lang="en-A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confidence, knowledge</a:t>
            </a:r>
            <a:r>
              <a:rPr lang="en-A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resources</a:t>
            </a:r>
          </a:p>
          <a:p>
            <a:pPr lvl="0">
              <a:buClr>
                <a:srgbClr val="0088CE"/>
              </a:buClr>
            </a:pPr>
            <a:endParaRPr lang="en-A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80975" indent="-180975">
              <a:buClr>
                <a:srgbClr val="0088CE"/>
              </a:buClr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Wellbeing</a:t>
            </a: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A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personal learning, reflective practice, financial health</a:t>
            </a:r>
          </a:p>
          <a:p>
            <a:pPr marL="180975" indent="-180975">
              <a:buClr>
                <a:srgbClr val="0088CE"/>
              </a:buClr>
            </a:pPr>
            <a:endParaRPr lang="en-A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80975" indent="-180975">
              <a:buClr>
                <a:srgbClr val="0088CE"/>
              </a:buClr>
            </a:pPr>
            <a:r>
              <a:rPr lang="en-A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Leadership</a:t>
            </a: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A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professional learning, school journey, development of a learning culture in the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96" y="15567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Students: </a:t>
            </a:r>
            <a:endParaRPr lang="en-AU" sz="2400" dirty="0"/>
          </a:p>
        </p:txBody>
      </p:sp>
      <p:sp>
        <p:nvSpPr>
          <p:cNvPr id="11" name="Rectangle 10"/>
          <p:cNvSpPr/>
          <p:nvPr/>
        </p:nvSpPr>
        <p:spPr>
          <a:xfrm>
            <a:off x="5292080" y="1560776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/>
              <a:t>Teachers: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761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 smtClean="0">
                <a:latin typeface="Arial" charset="0"/>
                <a:cs typeface="Arial" charset="0"/>
              </a:rPr>
              <a:t>MoneySmart</a:t>
            </a:r>
            <a:r>
              <a:rPr lang="en-AU" altLang="en-US" dirty="0" smtClean="0">
                <a:latin typeface="Arial" charset="0"/>
                <a:cs typeface="Arial" charset="0"/>
              </a:rPr>
              <a:t> brand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1863" y="6453188"/>
            <a:ext cx="3024187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79" y="1396134"/>
            <a:ext cx="3403207" cy="4164261"/>
          </a:xfrm>
          <a:prstGeom prst="rect">
            <a:avLst/>
          </a:prstGeom>
          <a:noFill/>
          <a:ln w="9525">
            <a:solidFill>
              <a:srgbClr val="87CA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5645548"/>
            <a:ext cx="44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www.moneysmart.gov.au</a:t>
            </a:r>
            <a:r>
              <a:rPr lang="en-AU" dirty="0"/>
              <a:t> 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355414"/>
            <a:ext cx="3625284" cy="42457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8702" y="5652011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hlinkClick r:id="rId6"/>
              </a:rPr>
              <a:t>https://www.moneysmart.gov.au/teaching</a:t>
            </a:r>
            <a:r>
              <a:rPr lang="en-AU" sz="1600" dirty="0" smtClean="0"/>
              <a:t>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042428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22114"/>
          </a:xfrm>
        </p:spPr>
        <p:txBody>
          <a:bodyPr/>
          <a:lstStyle/>
          <a:p>
            <a:r>
              <a:rPr lang="en-US" dirty="0" err="1" smtClean="0"/>
              <a:t>MoneySmart</a:t>
            </a:r>
            <a:r>
              <a:rPr lang="en-US" dirty="0" smtClean="0"/>
              <a:t> Teaching</a:t>
            </a:r>
            <a:r>
              <a:rPr lang="en-US" dirty="0"/>
              <a:t> </a:t>
            </a:r>
            <a:r>
              <a:rPr lang="en-US" dirty="0" smtClean="0"/>
              <a:t>Professional </a:t>
            </a:r>
            <a:r>
              <a:rPr lang="en-US" dirty="0"/>
              <a:t>Learning Packages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33" y="1556792"/>
            <a:ext cx="41814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449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84" y="1700808"/>
            <a:ext cx="41402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" y="3642579"/>
            <a:ext cx="41703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94" y="3668332"/>
            <a:ext cx="41402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9542" y="6309320"/>
            <a:ext cx="8281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www.moneysmart.gov.au/teaching/teaching-resources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74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d">
  <a:themeElements>
    <a:clrScheme name="Custom 12">
      <a:dk1>
        <a:srgbClr val="000000"/>
      </a:dk1>
      <a:lt1>
        <a:sysClr val="window" lastClr="FFFFFF"/>
      </a:lt1>
      <a:dk2>
        <a:srgbClr val="0084B4"/>
      </a:dk2>
      <a:lt2>
        <a:srgbClr val="EEECE1"/>
      </a:lt2>
      <a:accent1>
        <a:srgbClr val="0084B4"/>
      </a:accent1>
      <a:accent2>
        <a:srgbClr val="92D050"/>
      </a:accent2>
      <a:accent3>
        <a:srgbClr val="F79646"/>
      </a:accent3>
      <a:accent4>
        <a:srgbClr val="AB73D5"/>
      </a:accent4>
      <a:accent5>
        <a:srgbClr val="00B0F0"/>
      </a:accent5>
      <a:accent6>
        <a:srgbClr val="FF4040"/>
      </a:accent6>
      <a:hlink>
        <a:srgbClr val="0000FF"/>
      </a:hlink>
      <a:folHlink>
        <a:srgbClr val="0000FF"/>
      </a:folHlink>
    </a:clrScheme>
    <a:fontScheme name="CLI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C_ppt_template">
  <a:themeElements>
    <a:clrScheme name="Custom 12">
      <a:dk1>
        <a:srgbClr val="000000"/>
      </a:dk1>
      <a:lt1>
        <a:sysClr val="window" lastClr="FFFFFF"/>
      </a:lt1>
      <a:dk2>
        <a:srgbClr val="0084B4"/>
      </a:dk2>
      <a:lt2>
        <a:srgbClr val="EEECE1"/>
      </a:lt2>
      <a:accent1>
        <a:srgbClr val="0084B4"/>
      </a:accent1>
      <a:accent2>
        <a:srgbClr val="92D050"/>
      </a:accent2>
      <a:accent3>
        <a:srgbClr val="F79646"/>
      </a:accent3>
      <a:accent4>
        <a:srgbClr val="AB73D5"/>
      </a:accent4>
      <a:accent5>
        <a:srgbClr val="00B0F0"/>
      </a:accent5>
      <a:accent6>
        <a:srgbClr val="FF4040"/>
      </a:accent6>
      <a:hlink>
        <a:srgbClr val="0000FF"/>
      </a:hlink>
      <a:folHlink>
        <a:srgbClr val="0000FF"/>
      </a:folHlink>
    </a:clrScheme>
    <a:fontScheme name="CLI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ded</Template>
  <TotalTime>1395</TotalTime>
  <Words>752</Words>
  <Application>Microsoft Office PowerPoint</Application>
  <PresentationFormat>On-screen Show (4:3)</PresentationFormat>
  <Paragraphs>168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ded</vt:lpstr>
      <vt:lpstr>CLIC_ppt_template</vt:lpstr>
      <vt:lpstr>Introduction to consumer and financial literacy education in Australia  </vt:lpstr>
      <vt:lpstr> </vt:lpstr>
      <vt:lpstr>MoneySmart Teaching Strategy</vt:lpstr>
      <vt:lpstr>Who are consumer and financially literate people? </vt:lpstr>
      <vt:lpstr>National Consumer and Financial Literacy Framework</vt:lpstr>
      <vt:lpstr>Progression of learning</vt:lpstr>
      <vt:lpstr>PowerPoint Presentation</vt:lpstr>
      <vt:lpstr>MoneySmart brand</vt:lpstr>
      <vt:lpstr>MoneySmart Teaching Professional Learning Packages</vt:lpstr>
      <vt:lpstr>Professional Learning Online </vt:lpstr>
      <vt:lpstr>MoneySmart Teaching Units of Work</vt:lpstr>
      <vt:lpstr>Mapping to the Curriculum and Framework</vt:lpstr>
      <vt:lpstr>MoneySmart Teaching: Units of work</vt:lpstr>
      <vt:lpstr>Certificate III  Be MoneySmart</vt:lpstr>
      <vt:lpstr>MilbaDjunga</vt:lpstr>
      <vt:lpstr>Financial Health for Teachers </vt:lpstr>
      <vt:lpstr>Financial Health for Teachers </vt:lpstr>
      <vt:lpstr>Leadership</vt:lpstr>
      <vt:lpstr>Benefits of being a MoneySmart School</vt:lpstr>
      <vt:lpstr>Registering as a MoneySmart School </vt:lpstr>
      <vt:lpstr>Benefits of MoneySmart Teaching</vt:lpstr>
      <vt:lpstr>MoneySmart Teaching will: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Greene, Prudence</dc:creator>
  <cp:lastModifiedBy>build</cp:lastModifiedBy>
  <cp:revision>130</cp:revision>
  <cp:lastPrinted>2014-07-17T02:27:24Z</cp:lastPrinted>
  <dcterms:created xsi:type="dcterms:W3CDTF">2013-05-13T22:18:29Z</dcterms:created>
  <dcterms:modified xsi:type="dcterms:W3CDTF">2014-08-25T02:07:13Z</dcterms:modified>
</cp:coreProperties>
</file>