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8" r:id="rId4"/>
    <p:sldMasterId id="2147483670" r:id="rId5"/>
    <p:sldMasterId id="2147483674" r:id="rId6"/>
    <p:sldMasterId id="2147483681" r:id="rId7"/>
    <p:sldMasterId id="2147483686" r:id="rId8"/>
  </p:sldMasterIdLst>
  <p:notesMasterIdLst>
    <p:notesMasterId r:id="rId36"/>
  </p:notesMasterIdLst>
  <p:sldIdLst>
    <p:sldId id="256" r:id="rId9"/>
    <p:sldId id="258" r:id="rId10"/>
    <p:sldId id="259" r:id="rId11"/>
    <p:sldId id="260" r:id="rId12"/>
    <p:sldId id="263" r:id="rId13"/>
    <p:sldId id="261" r:id="rId14"/>
    <p:sldId id="264" r:id="rId15"/>
    <p:sldId id="262" r:id="rId16"/>
    <p:sldId id="265" r:id="rId17"/>
    <p:sldId id="275" r:id="rId18"/>
    <p:sldId id="276" r:id="rId19"/>
    <p:sldId id="279" r:id="rId20"/>
    <p:sldId id="277" r:id="rId21"/>
    <p:sldId id="266" r:id="rId22"/>
    <p:sldId id="267" r:id="rId23"/>
    <p:sldId id="272" r:id="rId24"/>
    <p:sldId id="268" r:id="rId25"/>
    <p:sldId id="274" r:id="rId26"/>
    <p:sldId id="269" r:id="rId27"/>
    <p:sldId id="283" r:id="rId28"/>
    <p:sldId id="278" r:id="rId29"/>
    <p:sldId id="270" r:id="rId30"/>
    <p:sldId id="280" r:id="rId31"/>
    <p:sldId id="282" r:id="rId32"/>
    <p:sldId id="273" r:id="rId33"/>
    <p:sldId id="284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A13-515F-4D5B-B16A-893952912F72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3F8A9-3138-4C44-9F9A-F3C0247E41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2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equals sign symbolises that both sides are the same</a:t>
            </a:r>
          </a:p>
          <a:p>
            <a:r>
              <a:rPr lang="en-AU" dirty="0" smtClean="0"/>
              <a:t>Numbers</a:t>
            </a:r>
            <a:r>
              <a:rPr lang="en-AU" baseline="0" dirty="0" smtClean="0"/>
              <a:t> that appear on both sides must equal the same value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3F8A9-3138-4C44-9F9A-F3C0247E41D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13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708644"/>
            <a:ext cx="8235988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5014800"/>
            <a:ext cx="8229762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fld id="{A4847904-7B68-4789-AE4D-894680DB0D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75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06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832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06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1E7253FF-1117-4B1F-AC47-42C2A770E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A996E5EF-B742-4587-985B-43EE8B649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0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/>
              <a:tblGrid>
                <a:gridCol w="6765925"/>
                <a:gridCol w="1730375"/>
              </a:tblGrid>
              <a:tr h="13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  NSW DEPARTMENT OF EDUCATION AND COMMUNITIES – EARLY LEARNING AND PRIMARY EDUCATION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pitchFamily="-84" charset="0"/>
                          <a:ea typeface="MS PGothic" pitchFamily="34" charset="-128"/>
                        </a:rPr>
                        <a:t>WWW.DEC.NSW.GOV.AU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929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B52CBC4D-F043-48AE-A2C8-8FA50A655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3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19A3BFA9-416F-4A1A-98F3-BA03499CC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01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938723EE-EBE0-4F04-9C32-ABA3749BF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38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01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DB772B52-EFBE-4049-881C-6940279AF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5FCD0EE8-6DB2-4A68-B8E1-43A98354A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36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3040B6FA-CC1D-4B2A-9D10-7849D7D77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17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3770" y="5792393"/>
            <a:ext cx="8237402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8237402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8237402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3AB63888-BEBC-4711-BE8D-82F9F381A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9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DDB24D88-19F8-4FAE-8E2A-C9DD3A7B6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2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E1FC7E-1AF2-41BB-AA9F-FA7FF1DC81AD}" type="datetimeFigureOut">
              <a:rPr lang="en-AU" smtClean="0"/>
              <a:t>18/08/2014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47904-7B68-4789-AE4D-894680DB0D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22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06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832" y="404664"/>
            <a:ext cx="8208912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159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06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FA1E9450-E37D-454D-92CD-075A38099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3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32855" y="1220168"/>
            <a:ext cx="3933571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7B59199F-145B-42E2-8329-84AAA771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9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674" y="5150296"/>
            <a:ext cx="8208912" cy="648072"/>
          </a:xfrm>
          <a:prstGeom prst="rect">
            <a:avLst/>
          </a:prstGeom>
        </p:spPr>
        <p:txBody>
          <a:bodyPr anchor="b"/>
          <a:lstStyle>
            <a:lvl1pPr algn="r">
              <a:defRPr sz="1800" b="1">
                <a:solidFill>
                  <a:srgbClr val="4159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74" y="5798368"/>
            <a:ext cx="8208912" cy="38340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159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4" y="461633"/>
            <a:ext cx="8208912" cy="7191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9D139B44-F437-415C-8594-58760A54A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3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39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48F4862D-11DB-4CDE-9379-D31F1AB9B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4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4FB4C88E-6A5B-4A8B-9CE2-70584BE9A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6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err="1" smtClean="0"/>
              <a:t>info@det.nsw.edu.au</a:t>
            </a:r>
            <a:endParaRPr lang="en-US" dirty="0" smtClean="0"/>
          </a:p>
          <a:p>
            <a:pPr lvl="4"/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B2193ED5-BAFD-442A-AEBB-CE0332595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88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6399405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6399405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802691"/>
            <a:ext cx="6333344" cy="46947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88F873C4-9904-46DC-8C92-E2502BAAD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0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3770" y="5792393"/>
            <a:ext cx="8237402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73770" y="4681519"/>
            <a:ext cx="8237402" cy="5193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73770" y="3498646"/>
            <a:ext cx="8237402" cy="12811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44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D171FD37-4952-435A-80D8-760C19740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6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/>
              <a:tblGrid>
                <a:gridCol w="6765925"/>
                <a:gridCol w="1730375"/>
              </a:tblGrid>
              <a:tr h="138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  NSW DEPARTMENT OF EDUCATION AND COMMUNITIES – EARLY LEARNING AND PRIMARY EDUCATION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pitchFamily="-84" charset="0"/>
                          <a:ea typeface="MS PGothic" pitchFamily="34" charset="-128"/>
                        </a:rPr>
                        <a:t>WWW.DEC.NSW.GOV.AU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8185726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185726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929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B604E01F-2DD5-4F06-A8EB-725B52E76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386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7828" y="5792393"/>
            <a:ext cx="6333344" cy="53730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390602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525231"/>
            <a:ext cx="1701210" cy="32609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0A23D7F2-2431-47E1-9162-88270DB4E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7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16326" y="4958305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116326" y="3470590"/>
            <a:ext cx="1701210" cy="1343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6255758" cy="719690"/>
          </a:xfrm>
          <a:prstGeom prst="rect">
            <a:avLst/>
          </a:prstGeom>
        </p:spPr>
        <p:txBody>
          <a:bodyPr anchor="ctr"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000" y="1220168"/>
            <a:ext cx="6255758" cy="4936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4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90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6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20000" indent="-252000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627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Arial Narrow Bold" pitchFamily="-84" charset="0"/>
              </a:defRPr>
            </a:lvl1pPr>
          </a:lstStyle>
          <a:p>
            <a:pPr>
              <a:defRPr/>
            </a:pPr>
            <a:fld id="{B2193ED5-BAFD-442A-AEBB-CE0332595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7187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AU"/>
              <a:t>TOWN 09 Training ~ 28 - 29 October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4ECFBF1-84CD-4434-A4E6-B28FEE0674D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98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850" y="323850"/>
            <a:ext cx="8496300" cy="60118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3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82600"/>
            <a:ext cx="84836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2" name="Picture 5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05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2768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3850" y="323850"/>
            <a:ext cx="849630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23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2768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/>
          <p:cNvSpPr>
            <a:spLocks noChangeArrowheads="1"/>
          </p:cNvSpPr>
          <p:nvPr/>
        </p:nvSpPr>
        <p:spPr bwMode="auto">
          <a:xfrm>
            <a:off x="323850" y="5364163"/>
            <a:ext cx="8496300" cy="971550"/>
          </a:xfrm>
          <a:prstGeom prst="rect">
            <a:avLst/>
          </a:prstGeom>
          <a:solidFill>
            <a:srgbClr val="394A5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08000" rIns="18000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300" smtClean="0">
              <a:solidFill>
                <a:srgbClr val="41596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" y="323850"/>
            <a:ext cx="6673850" cy="4932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100" name="Picture 5" descr="425x6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7"/>
          <a:stretch>
            <a:fillRect/>
          </a:stretch>
        </p:blipFill>
        <p:spPr bwMode="auto">
          <a:xfrm>
            <a:off x="7097713" y="304800"/>
            <a:ext cx="1728787" cy="3484563"/>
          </a:xfrm>
          <a:prstGeom prst="rect">
            <a:avLst/>
          </a:prstGeom>
          <a:solidFill>
            <a:srgbClr val="009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7713" y="3890963"/>
            <a:ext cx="1728787" cy="1365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NAME OF DIRECTORATE/REGION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1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21313"/>
            <a:ext cx="1663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425x6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988"/>
          <a:stretch>
            <a:fillRect/>
          </a:stretch>
        </p:blipFill>
        <p:spPr bwMode="auto">
          <a:xfrm>
            <a:off x="7097713" y="3478213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425x6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988"/>
          <a:stretch>
            <a:fillRect/>
          </a:stretch>
        </p:blipFill>
        <p:spPr bwMode="auto">
          <a:xfrm>
            <a:off x="7097713" y="4946650"/>
            <a:ext cx="1728787" cy="1368425"/>
          </a:xfrm>
          <a:prstGeom prst="rect">
            <a:avLst/>
          </a:prstGeom>
          <a:solidFill>
            <a:srgbClr val="394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850" y="304800"/>
            <a:ext cx="6659563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7097713" y="304800"/>
            <a:ext cx="1728787" cy="3057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1" r:id="rId4"/>
    <p:sldLayoutId id="2147483692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rgbClr val="EB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50" y="304800"/>
            <a:ext cx="8496300" cy="6003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6477000"/>
          <a:ext cx="8496300" cy="13811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66248"/>
                <a:gridCol w="1730052"/>
              </a:tblGrid>
              <a:tr h="138113">
                <a:tc>
                  <a:txBody>
                    <a:bodyPr/>
                    <a:lstStyle/>
                    <a:p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   PUBLIC SCHOOLS NSW</a:t>
                      </a:r>
                      <a:endParaRPr lang="en-US" sz="900" kern="900" spc="5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900" spc="50" dirty="0" smtClean="0">
                          <a:solidFill>
                            <a:srgbClr val="FFFFFF"/>
                          </a:solidFill>
                          <a:latin typeface="Arial Narrow Bold" charset="0"/>
                        </a:rPr>
                        <a:t>WWW.SCHOOLS.NSW.EDU.AU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wiggins.wordpress.com/2014/04/23/conceptual-understanding-in-mathematics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yllabus.bos.nsw.edu.au/mathematics/mathematics-k10/programming/" TargetMode="External"/><Relationship Id="rId2" Type="http://schemas.openxmlformats.org/officeDocument/2006/relationships/hyperlink" Target="http://www.curriculumsupport.education.nsw.gov.au/primary/mathematics/k6/continuum/index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Driving Curriculum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6400800" cy="1752600"/>
          </a:xfrm>
        </p:spPr>
        <p:txBody>
          <a:bodyPr/>
          <a:lstStyle/>
          <a:p>
            <a:pPr algn="l"/>
            <a:r>
              <a:rPr lang="en-AU" sz="4000" i="1" dirty="0" smtClean="0">
                <a:solidFill>
                  <a:schemeClr val="bg2"/>
                </a:solidFill>
              </a:rPr>
              <a:t>Scope and sequencing in mathematics for your school context</a:t>
            </a:r>
          </a:p>
          <a:p>
            <a:pPr algn="l"/>
            <a:r>
              <a:rPr lang="en-AU" b="1" dirty="0" smtClean="0">
                <a:solidFill>
                  <a:schemeClr val="bg2"/>
                </a:solidFill>
              </a:rPr>
              <a:t>Katherin Cartwright</a:t>
            </a:r>
          </a:p>
          <a:p>
            <a:pPr algn="l"/>
            <a:r>
              <a:rPr lang="en-AU" b="1" dirty="0" smtClean="0">
                <a:solidFill>
                  <a:schemeClr val="bg2"/>
                </a:solidFill>
              </a:rPr>
              <a:t>Mathematics Advisor K-6</a:t>
            </a:r>
            <a:endParaRPr lang="en-A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difference between a key idea and a concept?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Why does this learning matter?</a:t>
            </a:r>
          </a:p>
          <a:p>
            <a:endParaRPr lang="en-AU" dirty="0"/>
          </a:p>
          <a:p>
            <a:r>
              <a:rPr lang="en-AU" dirty="0" smtClean="0"/>
              <a:t>CMIT example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92280" y="332656"/>
            <a:ext cx="1701210" cy="1343313"/>
          </a:xfrm>
        </p:spPr>
        <p:txBody>
          <a:bodyPr/>
          <a:lstStyle/>
          <a:p>
            <a:r>
              <a:rPr lang="en-AU" dirty="0"/>
              <a:t>Identify the key ideas and concepts that precede or follow those introduced in a particular stage of a substrand</a:t>
            </a:r>
          </a:p>
          <a:p>
            <a:pPr algn="r"/>
            <a:r>
              <a:rPr lang="en-AU" dirty="0"/>
              <a:t>			</a:t>
            </a:r>
            <a:r>
              <a:rPr lang="en-AU" sz="1200" i="1" dirty="0" smtClean="0"/>
              <a:t>BOSTES </a:t>
            </a:r>
            <a:r>
              <a:rPr lang="en-AU" sz="1200" i="1" dirty="0"/>
              <a:t>syllabus website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ideas and concepts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 smtClean="0">
                <a:solidFill>
                  <a:srgbClr val="0070C0"/>
                </a:solidFill>
              </a:rPr>
              <a:t>Key ideas </a:t>
            </a:r>
            <a:r>
              <a:rPr lang="en-AU" sz="2800" dirty="0" smtClean="0"/>
              <a:t>are an overview of content and help teachers see the progression of content- </a:t>
            </a:r>
            <a:r>
              <a:rPr lang="en-AU" sz="2800" b="1" i="1" dirty="0" smtClean="0"/>
              <a:t>What do you want students </a:t>
            </a:r>
            <a:r>
              <a:rPr lang="en-AU" sz="2800" b="1" i="1" u="sng" dirty="0" smtClean="0"/>
              <a:t>to do</a:t>
            </a:r>
            <a:r>
              <a:rPr lang="en-AU" sz="2800" b="1" i="1" dirty="0" smtClean="0"/>
              <a:t>?</a:t>
            </a:r>
          </a:p>
          <a:p>
            <a:endParaRPr lang="en-AU" sz="2800" dirty="0"/>
          </a:p>
          <a:p>
            <a:r>
              <a:rPr lang="en-AU" sz="2800" b="1" dirty="0">
                <a:solidFill>
                  <a:srgbClr val="0070C0"/>
                </a:solidFill>
              </a:rPr>
              <a:t>Concepts</a:t>
            </a:r>
            <a:r>
              <a:rPr lang="en-AU" sz="2800" dirty="0" smtClean="0"/>
              <a:t> are the understandings you want students to obtain- </a:t>
            </a:r>
            <a:r>
              <a:rPr lang="en-AU" sz="2800" b="1" i="1" dirty="0" smtClean="0"/>
              <a:t>What do I want the students </a:t>
            </a:r>
            <a:r>
              <a:rPr lang="en-AU" sz="2800" b="1" i="1" u="sng" dirty="0" smtClean="0"/>
              <a:t>to know</a:t>
            </a:r>
            <a:r>
              <a:rPr lang="en-AU" sz="2800" b="1" i="1" dirty="0" smtClean="0"/>
              <a:t>?</a:t>
            </a:r>
            <a:endParaRPr lang="en-AU" sz="28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10191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concept is associated with this key idea?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3302239" cy="32008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Stage 1 Two-Dimensional Space</a:t>
            </a:r>
          </a:p>
          <a:p>
            <a:endParaRPr lang="en-AU" sz="2400" b="1" i="1" dirty="0" smtClean="0"/>
          </a:p>
          <a:p>
            <a:r>
              <a:rPr lang="en-AU" sz="2000" b="1" i="1" u="sng" dirty="0" smtClean="0"/>
              <a:t>Key Idea</a:t>
            </a:r>
            <a:r>
              <a:rPr lang="en-AU" sz="2000" b="1" i="1" dirty="0" smtClean="0"/>
              <a:t>:  Identify  horizontal, vertical and parallel lines</a:t>
            </a:r>
          </a:p>
          <a:p>
            <a:r>
              <a:rPr lang="en-AU" sz="2000" b="1" i="1" u="sng" dirty="0" smtClean="0"/>
              <a:t>Key Concept: </a:t>
            </a:r>
            <a:r>
              <a:rPr lang="en-AU" sz="2000" b="1" i="1" dirty="0" smtClean="0">
                <a:solidFill>
                  <a:srgbClr val="FF0000"/>
                </a:solidFill>
              </a:rPr>
              <a:t>A horizontal line is at a right angles to a vertical line (spatial reasoning)</a:t>
            </a:r>
          </a:p>
          <a:p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8002" y="4509120"/>
            <a:ext cx="8300462" cy="16619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Stage 1 </a:t>
            </a:r>
            <a:r>
              <a:rPr lang="en-AU" b="1" i="1" dirty="0" smtClean="0"/>
              <a:t>Addition &amp; Subtraction</a:t>
            </a:r>
            <a:endParaRPr lang="en-AU" b="1" i="1" dirty="0"/>
          </a:p>
          <a:p>
            <a:endParaRPr lang="en-AU" sz="2400" b="1" i="1" dirty="0" smtClean="0"/>
          </a:p>
          <a:p>
            <a:r>
              <a:rPr lang="en-AU" sz="2000" b="1" i="1" u="sng" dirty="0" smtClean="0"/>
              <a:t>Key Idea</a:t>
            </a:r>
            <a:r>
              <a:rPr lang="en-AU" sz="2000" b="1" i="1" dirty="0" smtClean="0"/>
              <a:t>:  </a:t>
            </a:r>
            <a:r>
              <a:rPr lang="en-AU" sz="2000" b="1" i="1" dirty="0"/>
              <a:t>Use the equals sign to record equal number sentences</a:t>
            </a:r>
          </a:p>
          <a:p>
            <a:r>
              <a:rPr lang="en-AU" sz="2000" b="1" i="1" u="sng" dirty="0" smtClean="0"/>
              <a:t>Key Concept: </a:t>
            </a:r>
            <a:r>
              <a:rPr lang="en-AU" sz="2000" b="1" i="1" dirty="0" smtClean="0">
                <a:solidFill>
                  <a:srgbClr val="FF0000"/>
                </a:solidFill>
              </a:rPr>
              <a:t>What is the conceptual understanding/s?</a:t>
            </a:r>
          </a:p>
          <a:p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54014" y="1124744"/>
            <a:ext cx="4794450" cy="32008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i="1" dirty="0"/>
              <a:t>Stage 1 </a:t>
            </a:r>
            <a:r>
              <a:rPr lang="en-AU" b="1" i="1" dirty="0" smtClean="0"/>
              <a:t>Fractions &amp; Decimals</a:t>
            </a:r>
            <a:endParaRPr lang="en-AU" b="1" i="1" dirty="0"/>
          </a:p>
          <a:p>
            <a:endParaRPr lang="en-AU" sz="2400" b="1" i="1" dirty="0" smtClean="0"/>
          </a:p>
          <a:p>
            <a:r>
              <a:rPr lang="en-AU" sz="2000" b="1" i="1" u="sng" dirty="0" smtClean="0"/>
              <a:t>Key Idea</a:t>
            </a:r>
            <a:r>
              <a:rPr lang="en-AU" sz="2000" b="1" i="1" dirty="0" smtClean="0"/>
              <a:t>:  </a:t>
            </a:r>
            <a:r>
              <a:rPr lang="en-AU" sz="2000" b="1" i="1" dirty="0"/>
              <a:t>Recognise, describe and represent one-half as one of two equal parts of whole objects, shapes and collections</a:t>
            </a:r>
          </a:p>
          <a:p>
            <a:r>
              <a:rPr lang="en-AU" sz="2000" b="1" i="1" u="sng" dirty="0" smtClean="0"/>
              <a:t>Key Concept: </a:t>
            </a:r>
          </a:p>
          <a:p>
            <a:r>
              <a:rPr lang="en-AU" sz="2000" b="1" i="1" dirty="0" smtClean="0">
                <a:solidFill>
                  <a:srgbClr val="FF0000"/>
                </a:solidFill>
              </a:rPr>
              <a:t>A fraction describes dividing in equal parts</a:t>
            </a:r>
          </a:p>
          <a:p>
            <a:r>
              <a:rPr lang="en-AU" sz="2000" b="1" i="1" dirty="0" smtClean="0">
                <a:solidFill>
                  <a:srgbClr val="FF0000"/>
                </a:solidFill>
              </a:rPr>
              <a:t>A half is two equal parts of a whole or a collection</a:t>
            </a:r>
            <a:endParaRPr lang="en-A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Concepts deal with…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" y="1055401"/>
            <a:ext cx="8239480" cy="51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1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layers of scope and sequencing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16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Whole School / Stage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1921"/>
            <a:ext cx="7344816" cy="531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99592" y="1052736"/>
            <a:ext cx="7488832" cy="4936702"/>
          </a:xfrm>
        </p:spPr>
        <p:txBody>
          <a:bodyPr/>
          <a:lstStyle/>
          <a:p>
            <a:r>
              <a:rPr lang="en-AU" dirty="0" smtClean="0"/>
              <a:t>Strand and substrand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8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4169" r="4682" b="2073"/>
          <a:stretch/>
        </p:blipFill>
        <p:spPr bwMode="auto">
          <a:xfrm>
            <a:off x="219192" y="260648"/>
            <a:ext cx="87642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Stage/ Grade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1648"/>
            <a:ext cx="8640960" cy="489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74706" y="1220168"/>
            <a:ext cx="8185726" cy="4936702"/>
          </a:xfrm>
        </p:spPr>
        <p:txBody>
          <a:bodyPr/>
          <a:lstStyle/>
          <a:p>
            <a:r>
              <a:rPr lang="en-AU" dirty="0" smtClean="0"/>
              <a:t>Substrand and key ideas level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51520" y="1484784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0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Stage/ Grade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1648"/>
            <a:ext cx="8640960" cy="489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74706" y="1220168"/>
            <a:ext cx="8185726" cy="4936702"/>
          </a:xfrm>
        </p:spPr>
        <p:txBody>
          <a:bodyPr/>
          <a:lstStyle/>
          <a:p>
            <a:r>
              <a:rPr lang="en-AU" dirty="0" smtClean="0"/>
              <a:t>Substrand and key ideas level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51520" y="1484784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/>
          <p:cNvSpPr/>
          <p:nvPr/>
        </p:nvSpPr>
        <p:spPr>
          <a:xfrm>
            <a:off x="827584" y="2204864"/>
            <a:ext cx="1905845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555776" y="2204864"/>
            <a:ext cx="1905845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83568" y="3365376"/>
            <a:ext cx="2232248" cy="2367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2555775" y="4725144"/>
            <a:ext cx="1905845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4355976" y="2204864"/>
            <a:ext cx="1905845" cy="10081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Stage/ Classroom Teacher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4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Scope and Sequence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altLang="en-US" sz="4000" smtClean="0"/>
          </a:p>
          <a:p>
            <a:r>
              <a:rPr lang="en-AU" altLang="en-US" sz="4000" smtClean="0"/>
              <a:t>What is it?</a:t>
            </a:r>
          </a:p>
          <a:p>
            <a:endParaRPr lang="en-AU" altLang="en-US" sz="4000" smtClean="0"/>
          </a:p>
          <a:p>
            <a:r>
              <a:rPr lang="en-AU" altLang="en-US" sz="4000" smtClean="0"/>
              <a:t>Why would we use one?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506">
            <a:off x="4437063" y="292100"/>
            <a:ext cx="2097087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9913">
            <a:off x="6043613" y="1658938"/>
            <a:ext cx="25685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005">
            <a:off x="5876925" y="3157538"/>
            <a:ext cx="25654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930775"/>
            <a:ext cx="20970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4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Stage/ Classroom Teacher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4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564904"/>
            <a:ext cx="8352928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Stage/ Classroom Teacher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0"/>
            <a:ext cx="7416824" cy="50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Need to understand </a:t>
            </a:r>
            <a:r>
              <a:rPr lang="en-AU" b="1" i="1" dirty="0" smtClean="0"/>
              <a:t>how</a:t>
            </a:r>
            <a:r>
              <a:rPr lang="en-AU" dirty="0" smtClean="0"/>
              <a:t> children learn</a:t>
            </a:r>
          </a:p>
          <a:p>
            <a:r>
              <a:rPr lang="en-AU" dirty="0" smtClean="0"/>
              <a:t>The development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Key Idea +</a:t>
            </a:r>
          </a:p>
          <a:p>
            <a:r>
              <a:rPr lang="en-AU" dirty="0" smtClean="0"/>
              <a:t>Syllabus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the DEC example scope and sequence, use the Term 3 second 5 week block from an appropriate stage (or stages) to work on.</a:t>
            </a:r>
          </a:p>
          <a:p>
            <a:endParaRPr lang="en-AU" dirty="0"/>
          </a:p>
          <a:p>
            <a:r>
              <a:rPr lang="en-AU" dirty="0" smtClean="0"/>
              <a:t>Think about your school context and your class…</a:t>
            </a:r>
          </a:p>
          <a:p>
            <a:endParaRPr lang="en-AU" dirty="0"/>
          </a:p>
          <a:p>
            <a:r>
              <a:rPr lang="en-AU" dirty="0" smtClean="0"/>
              <a:t>Use the </a:t>
            </a:r>
            <a:r>
              <a:rPr lang="en-AU" dirty="0" err="1" smtClean="0"/>
              <a:t>proforma</a:t>
            </a:r>
            <a:r>
              <a:rPr lang="en-AU" dirty="0" smtClean="0"/>
              <a:t> to map out the ley ideas, concepts and content for a few of the substrands for the five week block.</a:t>
            </a:r>
          </a:p>
          <a:p>
            <a:endParaRPr lang="en-AU" dirty="0"/>
          </a:p>
          <a:p>
            <a:r>
              <a:rPr lang="en-AU" dirty="0" smtClean="0"/>
              <a:t>You may find it easier to choose your key ideas and content and then work backwards to make sure you understand ‘</a:t>
            </a:r>
            <a:r>
              <a:rPr lang="en-AU" i="1" dirty="0" smtClean="0"/>
              <a:t>Why does this learning matter?’</a:t>
            </a:r>
            <a:r>
              <a:rPr lang="en-AU" dirty="0" smtClean="0"/>
              <a:t> To complete the concepts.</a:t>
            </a:r>
          </a:p>
          <a:p>
            <a:endParaRPr lang="en-AU" dirty="0"/>
          </a:p>
          <a:p>
            <a:r>
              <a:rPr lang="en-AU" dirty="0" smtClean="0"/>
              <a:t>These concepts link strongly to Learning Intentions you may share with your students.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</a:t>
            </a:r>
            <a:r>
              <a:rPr lang="en-AU" dirty="0" smtClean="0"/>
              <a:t>nderstanding big ideas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‘…develops </a:t>
            </a:r>
            <a:r>
              <a:rPr lang="en-AU" sz="2000" dirty="0"/>
              <a:t>a deep understanding of mathematics</a:t>
            </a:r>
            <a:r>
              <a:rPr lang="en-AU" sz="2000" dirty="0" smtClean="0"/>
              <a:t>. When one understands </a:t>
            </a:r>
            <a:r>
              <a:rPr lang="en-AU" sz="2000" dirty="0"/>
              <a:t>Big Ideas, mathematics is </a:t>
            </a:r>
            <a:r>
              <a:rPr lang="en-AU" sz="2000" b="1" dirty="0"/>
              <a:t>no longer seen as </a:t>
            </a:r>
            <a:r>
              <a:rPr lang="en-AU" sz="2000" b="1" dirty="0" smtClean="0"/>
              <a:t>a set </a:t>
            </a:r>
            <a:r>
              <a:rPr lang="en-AU" sz="2000" b="1" dirty="0"/>
              <a:t>of disconnected concepts</a:t>
            </a:r>
            <a:r>
              <a:rPr lang="en-AU" sz="2000" dirty="0"/>
              <a:t>, skills, and facts. Rather,</a:t>
            </a:r>
          </a:p>
          <a:p>
            <a:r>
              <a:rPr lang="en-AU" sz="2000" dirty="0"/>
              <a:t>mathematics becomes a </a:t>
            </a:r>
            <a:r>
              <a:rPr lang="en-AU" sz="2000" b="1" dirty="0"/>
              <a:t>coherent set of ideas</a:t>
            </a:r>
            <a:r>
              <a:rPr lang="en-AU" sz="2000" dirty="0" smtClean="0"/>
              <a:t>.’ (</a:t>
            </a:r>
            <a:r>
              <a:rPr lang="en-AU" sz="2000" dirty="0"/>
              <a:t>Randall I. </a:t>
            </a:r>
            <a:r>
              <a:rPr lang="en-AU" sz="2000" dirty="0" smtClean="0"/>
              <a:t>Charles, 2005)</a:t>
            </a:r>
          </a:p>
          <a:p>
            <a:endParaRPr lang="en-AU" dirty="0"/>
          </a:p>
          <a:p>
            <a:r>
              <a:rPr lang="en-AU" sz="1600" dirty="0"/>
              <a:t>Understanding:</a:t>
            </a:r>
          </a:p>
          <a:p>
            <a:r>
              <a:rPr lang="en-AU" sz="1600" dirty="0"/>
              <a:t>• is </a:t>
            </a:r>
            <a:r>
              <a:rPr lang="en-AU" sz="1600" dirty="0" smtClean="0"/>
              <a:t>motivating</a:t>
            </a:r>
            <a:endParaRPr lang="en-AU" sz="1600" dirty="0"/>
          </a:p>
          <a:p>
            <a:r>
              <a:rPr lang="en-AU" sz="1600" dirty="0"/>
              <a:t>• promotes more </a:t>
            </a:r>
            <a:r>
              <a:rPr lang="en-AU" sz="1600" dirty="0" smtClean="0"/>
              <a:t>understanding</a:t>
            </a:r>
            <a:endParaRPr lang="en-AU" sz="1600" dirty="0"/>
          </a:p>
          <a:p>
            <a:r>
              <a:rPr lang="en-AU" sz="1600" dirty="0"/>
              <a:t>• promotes </a:t>
            </a:r>
            <a:r>
              <a:rPr lang="en-AU" sz="1600" dirty="0" smtClean="0"/>
              <a:t>memory</a:t>
            </a:r>
            <a:endParaRPr lang="en-AU" sz="1600" dirty="0"/>
          </a:p>
          <a:p>
            <a:r>
              <a:rPr lang="en-AU" sz="1600" dirty="0"/>
              <a:t>• influences </a:t>
            </a:r>
            <a:r>
              <a:rPr lang="en-AU" sz="1600" dirty="0" smtClean="0"/>
              <a:t>beliefs</a:t>
            </a:r>
            <a:endParaRPr lang="en-AU" sz="1600" dirty="0"/>
          </a:p>
          <a:p>
            <a:r>
              <a:rPr lang="en-AU" sz="1600" dirty="0"/>
              <a:t>• promotes the development of autonomous </a:t>
            </a:r>
            <a:r>
              <a:rPr lang="en-AU" sz="1600" dirty="0" smtClean="0"/>
              <a:t>learners</a:t>
            </a:r>
            <a:endParaRPr lang="en-AU" sz="1600" dirty="0"/>
          </a:p>
          <a:p>
            <a:r>
              <a:rPr lang="en-AU" sz="1600" dirty="0"/>
              <a:t>• enhances </a:t>
            </a:r>
            <a:r>
              <a:rPr lang="en-AU" sz="1600" dirty="0" smtClean="0"/>
              <a:t>transfer</a:t>
            </a:r>
            <a:endParaRPr lang="en-AU" sz="1600" dirty="0"/>
          </a:p>
          <a:p>
            <a:r>
              <a:rPr lang="en-AU" sz="1600" dirty="0"/>
              <a:t>• reduces the amount that must be remembered.</a:t>
            </a:r>
          </a:p>
          <a:p>
            <a:r>
              <a:rPr lang="en-AU" sz="1600" dirty="0"/>
              <a:t>(</a:t>
            </a:r>
            <a:r>
              <a:rPr lang="en-AU" sz="1600" dirty="0" err="1"/>
              <a:t>Lambdin</a:t>
            </a:r>
            <a:r>
              <a:rPr lang="en-AU" sz="1600" dirty="0"/>
              <a:t> 2003).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1200" b="1" i="1" dirty="0"/>
              <a:t>Big Ideas and Understandings as the Foundation for</a:t>
            </a:r>
          </a:p>
          <a:p>
            <a:r>
              <a:rPr lang="en-AU" sz="1200" b="1" i="1" dirty="0"/>
              <a:t>Elementary and Middle School Mathematics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81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Conceptual understanding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‘</a:t>
            </a:r>
            <a:r>
              <a:rPr lang="en-AU" i="1" dirty="0"/>
              <a:t>Conceptual understanding in mathematics means that students </a:t>
            </a:r>
            <a:r>
              <a:rPr lang="en-AU" sz="2000" b="1" i="1" dirty="0"/>
              <a:t>understand which ideas are key</a:t>
            </a:r>
            <a:r>
              <a:rPr lang="en-AU" i="1" dirty="0"/>
              <a:t> (by being helped to draw inferences about those ideas) and that they grasp the heuristic value of those ideas. They are thus better able to </a:t>
            </a:r>
            <a:r>
              <a:rPr lang="en-AU" sz="2000" b="1" i="1" dirty="0"/>
              <a:t>use them strategically to solve problems </a:t>
            </a:r>
            <a:r>
              <a:rPr lang="en-AU" i="1" dirty="0"/>
              <a:t>– especially non-routine problems – and avoid common misunderstandings as well as inflexible knowledge and </a:t>
            </a:r>
            <a:r>
              <a:rPr lang="en-AU" i="1" dirty="0" smtClean="0"/>
              <a:t>skill.</a:t>
            </a:r>
          </a:p>
          <a:p>
            <a:endParaRPr lang="en-AU" i="1" dirty="0"/>
          </a:p>
          <a:p>
            <a:r>
              <a:rPr lang="en-AU" dirty="0"/>
              <a:t>In other words, students demonstrate understanding of –</a:t>
            </a:r>
          </a:p>
          <a:p>
            <a:r>
              <a:rPr lang="en-AU" dirty="0"/>
              <a:t>1)   </a:t>
            </a:r>
            <a:r>
              <a:rPr lang="en-AU" i="1" dirty="0"/>
              <a:t>which</a:t>
            </a:r>
            <a:r>
              <a:rPr lang="en-AU" dirty="0"/>
              <a:t> mathematical ideas are key, and </a:t>
            </a:r>
            <a:r>
              <a:rPr lang="en-AU" i="1" dirty="0"/>
              <a:t>why</a:t>
            </a:r>
            <a:r>
              <a:rPr lang="en-AU" dirty="0"/>
              <a:t> they are important</a:t>
            </a:r>
          </a:p>
          <a:p>
            <a:r>
              <a:rPr lang="en-AU" dirty="0"/>
              <a:t>2)   </a:t>
            </a:r>
            <a:r>
              <a:rPr lang="en-AU" i="1" dirty="0"/>
              <a:t>which </a:t>
            </a:r>
            <a:r>
              <a:rPr lang="en-AU" dirty="0"/>
              <a:t>ideas are useful in a particular context for problem </a:t>
            </a:r>
            <a:r>
              <a:rPr lang="en-AU" dirty="0" smtClean="0"/>
              <a:t>solving…’</a:t>
            </a:r>
            <a:endParaRPr lang="en-AU" dirty="0"/>
          </a:p>
          <a:p>
            <a:endParaRPr lang="en-AU" i="1" dirty="0" smtClean="0"/>
          </a:p>
          <a:p>
            <a:endParaRPr lang="en-AU" i="1" dirty="0"/>
          </a:p>
          <a:p>
            <a:endParaRPr lang="en-AU" i="1" dirty="0" smtClean="0"/>
          </a:p>
          <a:p>
            <a:pPr algn="r"/>
            <a:r>
              <a:rPr lang="en-AU" i="1" dirty="0" smtClean="0"/>
              <a:t>(</a:t>
            </a:r>
            <a:r>
              <a:rPr lang="en-AU" i="1" dirty="0"/>
              <a:t>Grant Wiggins </a:t>
            </a:r>
            <a:r>
              <a:rPr lang="en-AU" i="1" dirty="0" smtClean="0"/>
              <a:t>2014, </a:t>
            </a:r>
            <a:r>
              <a:rPr lang="en-AU" sz="1400" dirty="0"/>
              <a:t>co-author of </a:t>
            </a:r>
            <a:r>
              <a:rPr lang="en-AU" sz="1400" i="1" dirty="0"/>
              <a:t>Understanding by Design</a:t>
            </a:r>
            <a:r>
              <a:rPr lang="en-AU" i="1" dirty="0" smtClean="0"/>
              <a:t>)</a:t>
            </a:r>
          </a:p>
          <a:p>
            <a:pPr algn="r"/>
            <a:endParaRPr lang="en-AU" i="1" dirty="0"/>
          </a:p>
          <a:p>
            <a:pPr algn="r"/>
            <a:endParaRPr lang="en-AU" i="1" dirty="0"/>
          </a:p>
          <a:p>
            <a:r>
              <a:rPr lang="en-AU" sz="1200" dirty="0">
                <a:hlinkClick r:id="rId2"/>
              </a:rPr>
              <a:t>http://grantwiggins.wordpress.com/2014/04/23/conceptual-understanding-in-mathematics</a:t>
            </a:r>
            <a:r>
              <a:rPr lang="en-AU" sz="1200" dirty="0" smtClean="0">
                <a:hlinkClick r:id="rId2"/>
              </a:rPr>
              <a:t>/</a:t>
            </a:r>
            <a:r>
              <a:rPr lang="en-AU" sz="1200" dirty="0" smtClean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643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Syllabus PLUS sessions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Series 2 session 2- 4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http://www.curriculumsupport.education.nsw.gov.au/primary/mathematics/prolearn/workshops/index.htm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7" y="1628800"/>
            <a:ext cx="4857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07" y="2816747"/>
            <a:ext cx="1992467" cy="140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06" y="4376623"/>
            <a:ext cx="1992467" cy="14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8" y="4357391"/>
            <a:ext cx="2000784" cy="142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4" y="2807467"/>
            <a:ext cx="2003737" cy="14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Comments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Concepts assist us in moving away from just teaching the content and not knowing why</a:t>
            </a:r>
          </a:p>
          <a:p>
            <a:endParaRPr lang="en-AU" dirty="0"/>
          </a:p>
          <a:p>
            <a:r>
              <a:rPr lang="en-AU" dirty="0" smtClean="0"/>
              <a:t>The connections we can make between substrands assists students in seeing mathematics as a set of connected ideas</a:t>
            </a:r>
          </a:p>
          <a:p>
            <a:endParaRPr lang="en-AU" dirty="0" smtClean="0"/>
          </a:p>
          <a:p>
            <a:r>
              <a:rPr lang="en-AU" dirty="0" smtClean="0"/>
              <a:t>Scope and sequencing needs to be developed at a school level for your school context and your student needs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42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1851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Contact Details: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220788"/>
            <a:ext cx="8185150" cy="493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/>
              <a:t>Katherin Cartwright</a:t>
            </a:r>
          </a:p>
          <a:p>
            <a:pPr eaLnBrk="1" hangingPunct="1"/>
            <a:r>
              <a:rPr lang="en-US" altLang="en-US" sz="1800" smtClean="0"/>
              <a:t>Mathematics Advisor, K-6</a:t>
            </a:r>
          </a:p>
          <a:p>
            <a:pPr eaLnBrk="1" hangingPunct="1"/>
            <a:r>
              <a:rPr lang="en-US" altLang="en-US" sz="1800" smtClean="0"/>
              <a:t>Level 3, 1 Oxford St</a:t>
            </a:r>
          </a:p>
          <a:p>
            <a:pPr eaLnBrk="1" hangingPunct="1"/>
            <a:r>
              <a:rPr lang="en-US" altLang="en-US" sz="1800" smtClean="0"/>
              <a:t>Darlinghurst 2010</a:t>
            </a:r>
          </a:p>
          <a:p>
            <a:pPr eaLnBrk="1" hangingPunct="1"/>
            <a:r>
              <a:rPr lang="en-US" altLang="en-US" sz="1800" smtClean="0"/>
              <a:t>Phone: 9244 5459</a:t>
            </a:r>
          </a:p>
          <a:p>
            <a:pPr eaLnBrk="1" hangingPunct="1"/>
            <a:r>
              <a:rPr lang="en-US" altLang="en-US" sz="1800" smtClean="0"/>
              <a:t>Katherin.cartwright@det.nsw.edu.au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AU" altLang="en-US" smtClean="0"/>
              <a:t>Thanks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miley Face 3"/>
          <p:cNvSpPr/>
          <p:nvPr/>
        </p:nvSpPr>
        <p:spPr>
          <a:xfrm>
            <a:off x="1778000" y="3533775"/>
            <a:ext cx="914400" cy="914400"/>
          </a:xfrm>
          <a:prstGeom prst="smileyFace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Scope and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AU" sz="4000" dirty="0" smtClean="0">
                <a:cs typeface="ＭＳ Ｐゴシック" charset="0"/>
              </a:rPr>
              <a:t>What is it?</a:t>
            </a:r>
          </a:p>
          <a:p>
            <a:pPr>
              <a:defRPr/>
            </a:pPr>
            <a:r>
              <a:rPr lang="en-AU" sz="3200" i="1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A </a:t>
            </a:r>
            <a:r>
              <a:rPr lang="en-A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scope and sequence of learning </a:t>
            </a:r>
            <a:r>
              <a:rPr lang="en-AU" sz="3200" i="1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provides a view of the concepts that will be explored and the order in which they will be presented.</a:t>
            </a:r>
          </a:p>
          <a:p>
            <a:pPr>
              <a:defRPr/>
            </a:pPr>
            <a:endParaRPr lang="en-AU" sz="2400" i="1" dirty="0">
              <a:solidFill>
                <a:schemeClr val="tx2">
                  <a:lumMod val="90000"/>
                  <a:lumOff val="10000"/>
                </a:schemeClr>
              </a:solidFill>
              <a:cs typeface="ＭＳ Ｐゴシック" charset="0"/>
            </a:endParaRPr>
          </a:p>
          <a:p>
            <a:pPr>
              <a:defRPr/>
            </a:pPr>
            <a:endParaRPr lang="en-AU" sz="2000" i="1" dirty="0">
              <a:solidFill>
                <a:schemeClr val="tx2">
                  <a:lumMod val="90000"/>
                  <a:lumOff val="10000"/>
                </a:schemeClr>
              </a:solidFill>
              <a:cs typeface="ＭＳ Ｐゴシック" charset="0"/>
            </a:endParaRPr>
          </a:p>
          <a:p>
            <a:pPr>
              <a:defRPr/>
            </a:pPr>
            <a:r>
              <a:rPr lang="en-AU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Scope: </a:t>
            </a:r>
            <a:r>
              <a:rPr lang="en-AU" sz="2000" dirty="0">
                <a:cs typeface="ＭＳ Ｐゴシック" charset="0"/>
              </a:rPr>
              <a:t>The </a:t>
            </a:r>
            <a:r>
              <a:rPr lang="en-AU" sz="2000" b="1" dirty="0">
                <a:cs typeface="ＭＳ Ｐゴシック" charset="0"/>
              </a:rPr>
              <a:t>breadth and depth </a:t>
            </a:r>
            <a:r>
              <a:rPr lang="en-AU" sz="2000" dirty="0">
                <a:cs typeface="ＭＳ Ｐゴシック" charset="0"/>
              </a:rPr>
              <a:t>of content to be covered in a curriculum at any one time </a:t>
            </a:r>
            <a:endParaRPr lang="en-AU" sz="2000" dirty="0" smtClean="0">
              <a:cs typeface="ＭＳ Ｐゴシック" charset="0"/>
            </a:endParaRPr>
          </a:p>
          <a:p>
            <a:pPr>
              <a:defRPr/>
            </a:pPr>
            <a:r>
              <a:rPr lang="en-AU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Sequence: </a:t>
            </a:r>
            <a:r>
              <a:rPr lang="en-AU" sz="2000" dirty="0">
                <a:cs typeface="ＭＳ Ｐゴシック" charset="0"/>
              </a:rPr>
              <a:t>The </a:t>
            </a:r>
            <a:r>
              <a:rPr lang="en-AU" sz="2000" b="1" dirty="0">
                <a:cs typeface="ＭＳ Ｐゴシック" charset="0"/>
              </a:rPr>
              <a:t>order</a:t>
            </a:r>
            <a:r>
              <a:rPr lang="en-AU" sz="2000" dirty="0">
                <a:cs typeface="ＭＳ Ｐゴシック" charset="0"/>
              </a:rPr>
              <a:t> in which content is presented to learners over time. The order in which you do it.</a:t>
            </a:r>
            <a:endParaRPr lang="en-AU" sz="2000" i="1" dirty="0" smtClean="0">
              <a:solidFill>
                <a:schemeClr val="tx2">
                  <a:lumMod val="90000"/>
                  <a:lumOff val="10000"/>
                </a:schemeClr>
              </a:solidFill>
              <a:cs typeface="ＭＳ Ｐゴシック" charset="0"/>
            </a:endParaRPr>
          </a:p>
          <a:p>
            <a:pPr>
              <a:defRPr/>
            </a:pPr>
            <a:endParaRPr lang="en-AU" dirty="0">
              <a:cs typeface="ＭＳ Ｐゴシック" charset="0"/>
            </a:endParaRPr>
          </a:p>
          <a:p>
            <a:pPr>
              <a:defRPr/>
            </a:pPr>
            <a:endParaRPr lang="en-AU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468000" y="980728"/>
            <a:ext cx="8185726" cy="49367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AU" altLang="en-US" sz="4000" dirty="0" smtClean="0">
                <a:cs typeface="ＭＳ Ｐゴシック" charset="0"/>
              </a:rPr>
              <a:t>Why would we use one?</a:t>
            </a:r>
            <a:endParaRPr lang="en-AU" altLang="en-US" dirty="0" smtClean="0">
              <a:cs typeface="ＭＳ Ｐゴシック" charset="0"/>
            </a:endParaRPr>
          </a:p>
          <a:p>
            <a:pPr>
              <a:defRPr/>
            </a:pPr>
            <a:r>
              <a:rPr lang="en-AU" altLang="en-US" sz="2400" i="1" dirty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Provides a </a:t>
            </a:r>
            <a:r>
              <a:rPr lang="en-AU" altLang="en-US" sz="2400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ＭＳ Ｐゴシック" charset="0"/>
              </a:rPr>
              <a:t>snapshot of learning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Summarises what is to be taught and the sequence in which it will be taught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Stops the risk of ad hoc content delivery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Ensure consistency across classes in the same stage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Provides opportunities to aligning concepts that build on one another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Can show links to other KLAs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altLang="en-US" sz="2400" dirty="0" smtClean="0">
                <a:cs typeface="ＭＳ Ｐゴシック" charset="0"/>
              </a:rPr>
              <a:t>Provides teachers with a starting point/ framework from which to develop their teaching and learning programs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Scope and Sequence</a:t>
            </a:r>
          </a:p>
        </p:txBody>
      </p:sp>
    </p:spTree>
    <p:extLst>
      <p:ext uri="{BB962C8B-B14F-4D97-AF65-F5344CB8AC3E}">
        <p14:creationId xmlns:p14="http://schemas.microsoft.com/office/powerpoint/2010/main" val="12545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7116763" y="350838"/>
            <a:ext cx="1701800" cy="134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z="1800" dirty="0" smtClean="0"/>
              <a:t>We encourage teachers to spend more time on Number as a foundation for other concepts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62547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Making connections: scope and sequences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220788"/>
            <a:ext cx="6254750" cy="49355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3200" dirty="0">
                <a:cs typeface="ＭＳ Ｐゴシック" charset="0"/>
              </a:rPr>
              <a:t>teachers will make decisions about the </a:t>
            </a:r>
            <a:r>
              <a:rPr lang="en-AU" sz="3200" b="1" dirty="0">
                <a:cs typeface="ＭＳ Ｐゴシック" charset="0"/>
              </a:rPr>
              <a:t>sequence</a:t>
            </a:r>
            <a:r>
              <a:rPr lang="en-AU" sz="3200" dirty="0">
                <a:cs typeface="ＭＳ Ｐゴシック" charset="0"/>
              </a:rPr>
              <a:t>, the </a:t>
            </a:r>
            <a:r>
              <a:rPr lang="en-AU" sz="3200" b="1" dirty="0">
                <a:cs typeface="ＭＳ Ｐゴシック" charset="0"/>
              </a:rPr>
              <a:t>emphasis </a:t>
            </a:r>
            <a:r>
              <a:rPr lang="en-AU" sz="3200" dirty="0">
                <a:cs typeface="ＭＳ Ｐゴシック" charset="0"/>
              </a:rPr>
              <a:t>to be given to particular areas of </a:t>
            </a:r>
            <a:r>
              <a:rPr lang="en-AU" sz="3200" b="1" dirty="0">
                <a:cs typeface="ＭＳ Ｐゴシック" charset="0"/>
              </a:rPr>
              <a:t>content</a:t>
            </a:r>
            <a:r>
              <a:rPr lang="en-AU" sz="3200" dirty="0">
                <a:cs typeface="ＭＳ Ｐゴシック" charset="0"/>
              </a:rPr>
              <a:t>, and any </a:t>
            </a:r>
            <a:r>
              <a:rPr lang="en-AU" sz="3200" b="1" dirty="0">
                <a:cs typeface="ＭＳ Ｐゴシック" charset="0"/>
              </a:rPr>
              <a:t>adjustments required </a:t>
            </a:r>
            <a:r>
              <a:rPr lang="en-AU" sz="3200" dirty="0">
                <a:cs typeface="ＭＳ Ｐゴシック" charset="0"/>
              </a:rPr>
              <a:t>based on the needs, interests and abilities of their students.</a:t>
            </a:r>
          </a:p>
          <a:p>
            <a:pPr algn="r">
              <a:defRPr/>
            </a:pPr>
            <a:r>
              <a:rPr lang="en-AU" sz="1400" i="1" dirty="0">
                <a:cs typeface="ＭＳ Ｐゴシック" charset="0"/>
              </a:rPr>
              <a:t>From BOSTES (Board of </a:t>
            </a:r>
            <a:r>
              <a:rPr lang="en-AU" sz="1400" i="1" dirty="0" smtClean="0">
                <a:cs typeface="ＭＳ Ｐゴシック" charset="0"/>
              </a:rPr>
              <a:t>Studies, Training </a:t>
            </a:r>
            <a:r>
              <a:rPr lang="en-AU" sz="1400" i="1" dirty="0">
                <a:cs typeface="ＭＳ Ｐゴシック" charset="0"/>
              </a:rPr>
              <a:t>and Educational Standards) syllabus</a:t>
            </a:r>
          </a:p>
          <a:p>
            <a:pPr algn="r">
              <a:defRPr/>
            </a:pPr>
            <a:endParaRPr lang="en-AU" sz="1000" i="1" dirty="0">
              <a:cs typeface="ＭＳ Ｐゴシック" charset="0"/>
            </a:endParaRPr>
          </a:p>
          <a:p>
            <a:pPr algn="r">
              <a:defRPr/>
            </a:pPr>
            <a:endParaRPr lang="en-AU" dirty="0">
              <a:cs typeface="ＭＳ Ｐゴシック" charset="0"/>
            </a:endParaRP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7116763" y="3513138"/>
            <a:ext cx="1700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1600">
                <a:solidFill>
                  <a:srgbClr val="EBEDEE"/>
                </a:solidFill>
              </a:rPr>
              <a:t>If you are using a whole school S &amp; S, you still need to adapt it for your students</a:t>
            </a:r>
          </a:p>
        </p:txBody>
      </p:sp>
    </p:spTree>
    <p:extLst>
      <p:ext uri="{BB962C8B-B14F-4D97-AF65-F5344CB8AC3E}">
        <p14:creationId xmlns:p14="http://schemas.microsoft.com/office/powerpoint/2010/main" val="868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6254750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Advice on developing scope and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20788"/>
            <a:ext cx="6254750" cy="4935537"/>
          </a:xfrm>
        </p:spPr>
        <p:txBody>
          <a:bodyPr/>
          <a:lstStyle/>
          <a:p>
            <a:pPr algn="r">
              <a:defRPr/>
            </a:pPr>
            <a:endParaRPr lang="en-AU" sz="3200" dirty="0">
              <a:cs typeface="ＭＳ Ｐゴシック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AU" sz="3200" dirty="0">
                <a:cs typeface="ＭＳ Ｐゴシック" charset="0"/>
              </a:rPr>
              <a:t>The sample scope and sequence for each stage will assist with </a:t>
            </a:r>
            <a:r>
              <a:rPr lang="en-AU" sz="3200" b="1" dirty="0">
                <a:cs typeface="ＭＳ Ｐゴシック" charset="0"/>
              </a:rPr>
              <a:t>programming across all strands</a:t>
            </a:r>
            <a:r>
              <a:rPr lang="en-AU" sz="3200" dirty="0">
                <a:cs typeface="ＭＳ Ｐゴシック" charset="0"/>
              </a:rPr>
              <a:t>. It has been organised into </a:t>
            </a:r>
            <a:r>
              <a:rPr lang="en-AU" sz="3200" b="1" dirty="0">
                <a:cs typeface="ＭＳ Ｐゴシック" charset="0"/>
              </a:rPr>
              <a:t>five week blocks </a:t>
            </a:r>
            <a:r>
              <a:rPr lang="en-AU" sz="3200" dirty="0">
                <a:cs typeface="ＭＳ Ｐゴシック" charset="0"/>
              </a:rPr>
              <a:t>to provide opportunity for developing deep knowledge and understanding. </a:t>
            </a:r>
          </a:p>
          <a:p>
            <a:pPr algn="r">
              <a:defRPr/>
            </a:pPr>
            <a:r>
              <a:rPr lang="en-AU" sz="1100" i="1" dirty="0">
                <a:cs typeface="ＭＳ Ｐゴシック" charset="0"/>
              </a:rPr>
              <a:t>From NSW DEC</a:t>
            </a:r>
          </a:p>
          <a:p>
            <a:pPr>
              <a:defRPr/>
            </a:pPr>
            <a:endParaRPr lang="en-AU" dirty="0">
              <a:cs typeface="ＭＳ Ｐゴシック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7116763" y="317501"/>
            <a:ext cx="1700212" cy="30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One-off lessons do not support deep knowledge</a:t>
            </a:r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endParaRPr lang="en-AU" altLang="en-US" dirty="0"/>
          </a:p>
          <a:p>
            <a:endParaRPr lang="en-AU" altLang="en-US" dirty="0" smtClean="0"/>
          </a:p>
          <a:p>
            <a:endParaRPr lang="en-AU" altLang="en-US" dirty="0" smtClean="0"/>
          </a:p>
          <a:p>
            <a:r>
              <a:rPr lang="en-AU" altLang="en-US" dirty="0" smtClean="0"/>
              <a:t>There may be overlap with substrands and other KLAS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8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5"/>
          <p:cNvSpPr>
            <a:spLocks noGrp="1"/>
          </p:cNvSpPr>
          <p:nvPr>
            <p:ph idx="1"/>
          </p:nvPr>
        </p:nvSpPr>
        <p:spPr bwMode="auto">
          <a:xfrm>
            <a:off x="422796" y="1219623"/>
            <a:ext cx="8185726" cy="4936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z="3200" dirty="0" smtClean="0"/>
              <a:t>Teachers plan programs that are based on </a:t>
            </a:r>
            <a:r>
              <a:rPr lang="en-AU" altLang="en-US" sz="3200" b="1" dirty="0" smtClean="0"/>
              <a:t>key ideas related to syllabus outcomes</a:t>
            </a:r>
            <a:r>
              <a:rPr lang="en-AU" altLang="en-US" sz="3200" dirty="0" smtClean="0"/>
              <a:t>, and which build on what students </a:t>
            </a:r>
            <a:r>
              <a:rPr lang="en-AU" altLang="en-US" sz="3200" u="sng" dirty="0" smtClean="0"/>
              <a:t>know and can do</a:t>
            </a:r>
            <a:r>
              <a:rPr lang="en-AU" altLang="en-US" sz="3200" dirty="0" smtClean="0"/>
              <a:t>.</a:t>
            </a:r>
          </a:p>
          <a:p>
            <a:pPr algn="r"/>
            <a:r>
              <a:rPr lang="en-AU" altLang="en-US" i="1" dirty="0" smtClean="0"/>
              <a:t>Mathematics programming support K-6 NSW DEC</a:t>
            </a:r>
          </a:p>
          <a:p>
            <a:pPr algn="r"/>
            <a:endParaRPr lang="en-AU" altLang="en-US" i="1" dirty="0" smtClean="0"/>
          </a:p>
          <a:p>
            <a:pPr algn="r"/>
            <a:endParaRPr lang="en-AU" altLang="en-US" i="1" dirty="0"/>
          </a:p>
          <a:p>
            <a:pPr algn="r"/>
            <a:endParaRPr lang="en-AU" altLang="en-US" i="1" dirty="0" smtClean="0"/>
          </a:p>
          <a:p>
            <a:r>
              <a:rPr lang="en-AU" altLang="en-US" sz="2400" dirty="0" smtClean="0"/>
              <a:t>This advice is still current, our </a:t>
            </a:r>
            <a:r>
              <a:rPr lang="en-AU" altLang="en-US" sz="2400" dirty="0" smtClean="0">
                <a:hlinkClick r:id="rId2"/>
              </a:rPr>
              <a:t>continuum of key ideas</a:t>
            </a:r>
            <a:r>
              <a:rPr lang="en-AU" altLang="en-US" sz="2400" u="sng" dirty="0" smtClean="0">
                <a:hlinkClick r:id="rId2"/>
              </a:rPr>
              <a:t> </a:t>
            </a:r>
            <a:r>
              <a:rPr lang="en-AU" altLang="en-US" sz="2400" dirty="0" smtClean="0"/>
              <a:t>provides us with concept building blocks that guide </a:t>
            </a:r>
          </a:p>
          <a:p>
            <a:r>
              <a:rPr lang="en-AU" altLang="en-US" sz="2400" dirty="0" smtClean="0"/>
              <a:t>how we develop our teaching and learning </a:t>
            </a:r>
          </a:p>
          <a:p>
            <a:r>
              <a:rPr lang="en-AU" altLang="en-US" sz="2400" dirty="0" smtClean="0"/>
              <a:t>programs. </a:t>
            </a:r>
          </a:p>
        </p:txBody>
      </p:sp>
      <p:sp>
        <p:nvSpPr>
          <p:cNvPr id="34819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/>
              <a:t>Scope and sequencing and key ideas</a:t>
            </a:r>
          </a:p>
        </p:txBody>
      </p:sp>
      <p:pic>
        <p:nvPicPr>
          <p:cNvPr id="34820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5224463"/>
            <a:ext cx="255428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704">
            <a:off x="7147056" y="3400662"/>
            <a:ext cx="1316163" cy="7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270">
            <a:off x="6301861" y="3224833"/>
            <a:ext cx="1325875" cy="8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800" dirty="0">
                <a:cs typeface="ＭＳ Ｐゴシック" charset="0"/>
              </a:rPr>
              <a:t>integrate the teaching of </a:t>
            </a:r>
            <a:r>
              <a:rPr lang="en-AU" sz="2800" b="1" dirty="0">
                <a:cs typeface="ＭＳ Ｐゴシック" charset="0"/>
              </a:rPr>
              <a:t>Patterns and Algebra with Number </a:t>
            </a:r>
            <a:endParaRPr lang="en-AU" sz="2800" b="1" dirty="0" smtClean="0">
              <a:cs typeface="ＭＳ Ｐゴシック" charset="0"/>
            </a:endParaRP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800" dirty="0">
                <a:cs typeface="ＭＳ Ｐゴシック" charset="0"/>
              </a:rPr>
              <a:t>link concepts in </a:t>
            </a:r>
            <a:r>
              <a:rPr lang="en-AU" sz="2800" b="1" dirty="0">
                <a:cs typeface="ＭＳ Ｐゴシック" charset="0"/>
              </a:rPr>
              <a:t>multiplication </a:t>
            </a:r>
            <a:r>
              <a:rPr lang="en-AU" sz="2800" dirty="0">
                <a:cs typeface="ＭＳ Ｐゴシック" charset="0"/>
              </a:rPr>
              <a:t>to extend understanding of </a:t>
            </a:r>
            <a:r>
              <a:rPr lang="en-AU" sz="2800" b="1" dirty="0" smtClean="0">
                <a:cs typeface="ＭＳ Ｐゴシック" charset="0"/>
              </a:rPr>
              <a:t>area</a:t>
            </a: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800" dirty="0" smtClean="0">
                <a:cs typeface="ＭＳ Ｐゴシック" charset="0"/>
              </a:rPr>
              <a:t>link </a:t>
            </a:r>
            <a:r>
              <a:rPr lang="en-AU" sz="2800" dirty="0">
                <a:cs typeface="ＭＳ Ｐゴシック" charset="0"/>
              </a:rPr>
              <a:t>the teaching of </a:t>
            </a:r>
            <a:r>
              <a:rPr lang="en-AU" sz="2800" b="1" dirty="0">
                <a:cs typeface="ＭＳ Ｐゴシック" charset="0"/>
              </a:rPr>
              <a:t>fractions when teaching measurement </a:t>
            </a:r>
            <a:endParaRPr lang="en-AU" sz="2800" b="1" dirty="0" smtClean="0">
              <a:cs typeface="ＭＳ Ｐゴシック" charset="0"/>
            </a:endParaRP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800" dirty="0">
                <a:cs typeface="ＭＳ Ｐゴシック" charset="0"/>
              </a:rPr>
              <a:t>link </a:t>
            </a:r>
            <a:r>
              <a:rPr lang="en-AU" sz="2800" b="1" dirty="0">
                <a:cs typeface="ＭＳ Ｐゴシック" charset="0"/>
              </a:rPr>
              <a:t>fraction concepts </a:t>
            </a:r>
            <a:r>
              <a:rPr lang="en-AU" sz="2800" dirty="0">
                <a:cs typeface="ＭＳ Ｐゴシック" charset="0"/>
              </a:rPr>
              <a:t>to applications in </a:t>
            </a:r>
            <a:r>
              <a:rPr lang="en-AU" sz="2800" b="1" dirty="0">
                <a:cs typeface="ＭＳ Ｐゴシック" charset="0"/>
              </a:rPr>
              <a:t>Chance </a:t>
            </a:r>
            <a:endParaRPr lang="en-AU" sz="2800" b="1" dirty="0" smtClean="0">
              <a:cs typeface="ＭＳ Ｐゴシック" charset="0"/>
            </a:endParaRP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800" dirty="0" smtClean="0">
                <a:cs typeface="ＭＳ Ｐゴシック" charset="0"/>
              </a:rPr>
              <a:t>link </a:t>
            </a:r>
            <a:r>
              <a:rPr lang="en-AU" sz="2800" b="1" dirty="0" smtClean="0">
                <a:cs typeface="ＭＳ Ｐゴシック" charset="0"/>
              </a:rPr>
              <a:t>angles and </a:t>
            </a:r>
            <a:r>
              <a:rPr lang="en-AU" sz="2800" b="1" dirty="0">
                <a:cs typeface="ＭＳ Ｐゴシック" charset="0"/>
              </a:rPr>
              <a:t>two-dimensional space with three-dimensional space</a:t>
            </a:r>
          </a:p>
          <a:p>
            <a:pPr marL="273050">
              <a:defRPr/>
            </a:pPr>
            <a:r>
              <a:rPr lang="en-AU" dirty="0" smtClean="0">
                <a:cs typeface="ＭＳ Ｐゴシック" charset="0"/>
              </a:rPr>
              <a:t>		</a:t>
            </a:r>
          </a:p>
          <a:p>
            <a:pPr marL="273050" algn="r">
              <a:defRPr/>
            </a:pPr>
            <a:r>
              <a:rPr lang="en-AU" sz="1100" i="1" dirty="0" smtClean="0">
                <a:cs typeface="ＭＳ Ｐゴシック" charset="0"/>
              </a:rPr>
              <a:t>NSW DEC</a:t>
            </a:r>
            <a:endParaRPr lang="en-AU" sz="1100" i="1" dirty="0">
              <a:cs typeface="ＭＳ Ｐゴシック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Links within scope and sequences</a:t>
            </a:r>
          </a:p>
        </p:txBody>
      </p:sp>
    </p:spTree>
    <p:extLst>
      <p:ext uri="{BB962C8B-B14F-4D97-AF65-F5344CB8AC3E}">
        <p14:creationId xmlns:p14="http://schemas.microsoft.com/office/powerpoint/2010/main" val="35562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ＭＳ Ｐゴシック" charset="0"/>
              </a:rPr>
              <a:t>the </a:t>
            </a:r>
            <a:r>
              <a:rPr lang="en-AU" sz="2400" dirty="0">
                <a:cs typeface="ＭＳ Ｐゴシック" charset="0"/>
              </a:rPr>
              <a:t>building of </a:t>
            </a:r>
            <a:r>
              <a:rPr lang="en-AU" sz="2400" b="1" dirty="0">
                <a:cs typeface="ＭＳ Ｐゴシック" charset="0"/>
              </a:rPr>
              <a:t>measurement concepts in sequence </a:t>
            </a:r>
            <a:r>
              <a:rPr lang="en-AU" sz="2400" dirty="0">
                <a:cs typeface="ＭＳ Ｐゴシック" charset="0"/>
              </a:rPr>
              <a:t>e.g. length before area, area before volume and </a:t>
            </a:r>
            <a:r>
              <a:rPr lang="en-AU" sz="2400" dirty="0" smtClean="0">
                <a:cs typeface="ＭＳ Ｐゴシック" charset="0"/>
              </a:rPr>
              <a:t>capacity</a:t>
            </a: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ＭＳ Ｐゴシック" charset="0"/>
              </a:rPr>
              <a:t> </a:t>
            </a:r>
            <a:r>
              <a:rPr lang="en-AU" sz="2400" dirty="0">
                <a:cs typeface="ＭＳ Ｐゴシック" charset="0"/>
              </a:rPr>
              <a:t>linking </a:t>
            </a:r>
            <a:r>
              <a:rPr lang="en-AU" sz="2400" b="1" dirty="0">
                <a:cs typeface="ＭＳ Ｐゴシック" charset="0"/>
              </a:rPr>
              <a:t>measurement with spatial understanding </a:t>
            </a:r>
            <a:r>
              <a:rPr lang="en-AU" sz="2400" dirty="0">
                <a:cs typeface="ＭＳ Ｐゴシック" charset="0"/>
              </a:rPr>
              <a:t>e.g. area and 2D space, volume and capacity with 3D </a:t>
            </a:r>
            <a:r>
              <a:rPr lang="en-AU" sz="2400" dirty="0" smtClean="0">
                <a:cs typeface="ＭＳ Ｐゴシック" charset="0"/>
              </a:rPr>
              <a:t>space</a:t>
            </a: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ＭＳ Ｐゴシック" charset="0"/>
              </a:rPr>
              <a:t>the </a:t>
            </a:r>
            <a:r>
              <a:rPr lang="en-AU" sz="2400" dirty="0">
                <a:cs typeface="ＭＳ Ｐゴシック" charset="0"/>
              </a:rPr>
              <a:t>teaching of </a:t>
            </a:r>
            <a:r>
              <a:rPr lang="en-AU" sz="2400" b="1" dirty="0">
                <a:cs typeface="ＭＳ Ｐゴシック" charset="0"/>
              </a:rPr>
              <a:t>fraction concepts and understanding of decimals </a:t>
            </a:r>
            <a:r>
              <a:rPr lang="en-AU" sz="2400" dirty="0">
                <a:cs typeface="ＭＳ Ｐゴシック" charset="0"/>
              </a:rPr>
              <a:t>as separate sub strands in stages 1 and </a:t>
            </a:r>
            <a:r>
              <a:rPr lang="en-AU" sz="2400" dirty="0" smtClean="0">
                <a:cs typeface="ＭＳ Ｐゴシック" charset="0"/>
              </a:rPr>
              <a:t>2</a:t>
            </a:r>
          </a:p>
          <a:p>
            <a:pPr marL="558800" indent="-285750">
              <a:buFont typeface="Arial" pitchFamily="34" charset="0"/>
              <a:buChar char="•"/>
              <a:defRPr/>
            </a:pPr>
            <a:r>
              <a:rPr lang="en-AU" sz="2400" dirty="0" smtClean="0">
                <a:cs typeface="ＭＳ Ｐゴシック" charset="0"/>
              </a:rPr>
              <a:t>linking </a:t>
            </a:r>
            <a:r>
              <a:rPr lang="en-AU" sz="2400" b="1" dirty="0">
                <a:cs typeface="ＭＳ Ｐゴシック" charset="0"/>
              </a:rPr>
              <a:t>2D with 3D space</a:t>
            </a:r>
            <a:r>
              <a:rPr lang="en-AU" sz="2400" dirty="0" smtClean="0">
                <a:cs typeface="ＭＳ Ｐゴシック" charset="0"/>
              </a:rPr>
              <a:t>.</a:t>
            </a:r>
            <a:r>
              <a:rPr lang="en-AU" sz="2800" dirty="0" smtClean="0">
                <a:cs typeface="ＭＳ Ｐゴシック" charset="0"/>
              </a:rPr>
              <a:t>	</a:t>
            </a:r>
            <a:r>
              <a:rPr lang="en-AU" dirty="0" smtClean="0">
                <a:cs typeface="ＭＳ Ｐゴシック" charset="0"/>
              </a:rPr>
              <a:t>		</a:t>
            </a:r>
          </a:p>
          <a:p>
            <a:pPr marL="273050" algn="r">
              <a:defRPr/>
            </a:pPr>
            <a:r>
              <a:rPr lang="en-AU" sz="1100" i="1" dirty="0" smtClean="0">
                <a:cs typeface="ＭＳ Ｐゴシック" charset="0"/>
              </a:rPr>
              <a:t>NSW DEC</a:t>
            </a:r>
            <a:endParaRPr lang="en-AU" sz="1100" i="1" dirty="0">
              <a:cs typeface="ＭＳ Ｐゴシック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altLang="en-US" dirty="0" smtClean="0"/>
              <a:t>Links within scope and sequences cont.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6048672" cy="22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B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3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btitle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dy 1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ody 2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ody 4">
  <a:themeElements>
    <a:clrScheme name="Teal">
      <a:dk1>
        <a:srgbClr val="00505C"/>
      </a:dk1>
      <a:lt1>
        <a:sysClr val="window" lastClr="FFFFFF"/>
      </a:lt1>
      <a:dk2>
        <a:srgbClr val="00505C"/>
      </a:dk2>
      <a:lt2>
        <a:srgbClr val="FFFFFF"/>
      </a:lt2>
      <a:accent1>
        <a:srgbClr val="394A59"/>
      </a:accent1>
      <a:accent2>
        <a:srgbClr val="394A59"/>
      </a:accent2>
      <a:accent3>
        <a:srgbClr val="394A59"/>
      </a:accent3>
      <a:accent4>
        <a:srgbClr val="394A59"/>
      </a:accent4>
      <a:accent5>
        <a:srgbClr val="394A59"/>
      </a:accent5>
      <a:accent6>
        <a:srgbClr val="394A59"/>
      </a:accent6>
      <a:hlink>
        <a:srgbClr val="00505C"/>
      </a:hlink>
      <a:folHlink>
        <a:srgbClr val="005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1861</TotalTime>
  <Words>1150</Words>
  <Application>Microsoft Office PowerPoint</Application>
  <PresentationFormat>On-screen Show (4:3)</PresentationFormat>
  <Paragraphs>166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Theme2</vt:lpstr>
      <vt:lpstr>Title Slide 2B</vt:lpstr>
      <vt:lpstr>Title Slide 3</vt:lpstr>
      <vt:lpstr>Subtitle 1</vt:lpstr>
      <vt:lpstr>Body 1</vt:lpstr>
      <vt:lpstr>Body 2</vt:lpstr>
      <vt:lpstr>1_Body 2</vt:lpstr>
      <vt:lpstr>Body 4</vt:lpstr>
      <vt:lpstr>Driving Curriculum</vt:lpstr>
      <vt:lpstr>Scope and Sequence</vt:lpstr>
      <vt:lpstr>Scope and Sequence</vt:lpstr>
      <vt:lpstr>Scope and Sequence</vt:lpstr>
      <vt:lpstr>Making connections: scope and sequences</vt:lpstr>
      <vt:lpstr>Advice on developing scope and sequences</vt:lpstr>
      <vt:lpstr>Scope and sequencing and key ideas</vt:lpstr>
      <vt:lpstr>Links within scope and sequences</vt:lpstr>
      <vt:lpstr>Links within scope and sequences cont.</vt:lpstr>
      <vt:lpstr>What is the difference between a key idea and a concept?</vt:lpstr>
      <vt:lpstr>Key ideas and concepts</vt:lpstr>
      <vt:lpstr>What concept is associated with this key idea?</vt:lpstr>
      <vt:lpstr>Concepts deal with…</vt:lpstr>
      <vt:lpstr>The layers of scope and sequencing</vt:lpstr>
      <vt:lpstr>Whole School / Stage</vt:lpstr>
      <vt:lpstr>PowerPoint Presentation</vt:lpstr>
      <vt:lpstr>Stage/ Grade </vt:lpstr>
      <vt:lpstr>Stage/ Grade </vt:lpstr>
      <vt:lpstr>Stage/ Classroom Teacher</vt:lpstr>
      <vt:lpstr>Stage/ Classroom Teacher</vt:lpstr>
      <vt:lpstr>Stage/ Classroom Teacher</vt:lpstr>
      <vt:lpstr>Task</vt:lpstr>
      <vt:lpstr>Understanding big ideas</vt:lpstr>
      <vt:lpstr>Conceptual understanding</vt:lpstr>
      <vt:lpstr>Syllabus PLUS sessions </vt:lpstr>
      <vt:lpstr>Final Comments</vt:lpstr>
      <vt:lpstr>Contact Details: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Cartwright, Katherin</dc:creator>
  <cp:lastModifiedBy>build</cp:lastModifiedBy>
  <cp:revision>32</cp:revision>
  <dcterms:created xsi:type="dcterms:W3CDTF">2014-07-30T23:08:51Z</dcterms:created>
  <dcterms:modified xsi:type="dcterms:W3CDTF">2014-08-18T02:58:17Z</dcterms:modified>
</cp:coreProperties>
</file>